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62" r:id="rId3"/>
    <p:sldId id="259" r:id="rId4"/>
    <p:sldId id="290" r:id="rId5"/>
    <p:sldId id="292" r:id="rId6"/>
    <p:sldId id="291" r:id="rId7"/>
    <p:sldId id="257" r:id="rId8"/>
    <p:sldId id="323" r:id="rId9"/>
    <p:sldId id="265" r:id="rId10"/>
    <p:sldId id="305" r:id="rId11"/>
    <p:sldId id="306" r:id="rId12"/>
    <p:sldId id="318" r:id="rId13"/>
    <p:sldId id="317" r:id="rId14"/>
    <p:sldId id="319" r:id="rId15"/>
    <p:sldId id="315" r:id="rId16"/>
    <p:sldId id="320" r:id="rId17"/>
    <p:sldId id="321" r:id="rId18"/>
    <p:sldId id="322" r:id="rId19"/>
    <p:sldId id="328" r:id="rId20"/>
    <p:sldId id="327" r:id="rId21"/>
    <p:sldId id="294" r:id="rId22"/>
    <p:sldId id="337" r:id="rId23"/>
    <p:sldId id="324" r:id="rId24"/>
    <p:sldId id="329" r:id="rId25"/>
    <p:sldId id="330" r:id="rId26"/>
    <p:sldId id="325" r:id="rId27"/>
    <p:sldId id="272" r:id="rId28"/>
    <p:sldId id="331" r:id="rId29"/>
    <p:sldId id="333" r:id="rId30"/>
    <p:sldId id="334" r:id="rId31"/>
    <p:sldId id="336" r:id="rId32"/>
    <p:sldId id="335" r:id="rId33"/>
    <p:sldId id="283" r:id="rId34"/>
  </p:sldIdLst>
  <p:sldSz cx="9144000" cy="5143500" type="screen16x9"/>
  <p:notesSz cx="6858000" cy="9144000"/>
  <p:embeddedFontLst>
    <p:embeddedFont>
      <p:font typeface="Barlow Semi Condensed" panose="00000506000000000000" pitchFamily="2" charset="0"/>
      <p:regular r:id="rId36"/>
      <p:bold r:id="rId37"/>
      <p:italic r:id="rId38"/>
      <p:boldItalic r:id="rId39"/>
    </p:embeddedFont>
    <p:embeddedFont>
      <p:font typeface="Barlow Semi Condensed Medium" panose="00000606000000000000" pitchFamily="2" charset="0"/>
      <p:regular r:id="rId40"/>
      <p:bold r:id="rId41"/>
      <p:italic r:id="rId42"/>
      <p:boldItalic r:id="rId43"/>
    </p:embeddedFont>
    <p:embeddedFont>
      <p:font typeface="Fjalla One" panose="02000506040000020004" pitchFamily="2" charset="0"/>
      <p:regular r:id="rId44"/>
    </p:embeddedFont>
    <p:embeddedFont>
      <p:font typeface="Roboto Condensed Light" panose="02000000000000000000"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4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6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9"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87444" y="959820"/>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051186" y="1433291"/>
            <a:ext cx="4790286" cy="187963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5000" dirty="0">
                <a:solidFill>
                  <a:schemeClr val="accent3">
                    <a:lumMod val="10000"/>
                  </a:schemeClr>
                </a:solidFill>
              </a:rPr>
              <a:t>DYNAMIC  PROGRAMMING</a:t>
            </a:r>
            <a:endParaRPr sz="5000" dirty="0">
              <a:solidFill>
                <a:schemeClr val="accent3">
                  <a:lumMod val="10000"/>
                </a:schemeClr>
              </a:solidFill>
            </a:endParaRPr>
          </a:p>
        </p:txBody>
      </p:sp>
      <p:sp>
        <p:nvSpPr>
          <p:cNvPr id="1885" name="Google Shape;1885;p35"/>
          <p:cNvSpPr txBox="1">
            <a:spLocks noGrp="1"/>
          </p:cNvSpPr>
          <p:nvPr>
            <p:ph type="subTitle" idx="1"/>
          </p:nvPr>
        </p:nvSpPr>
        <p:spPr>
          <a:xfrm>
            <a:off x="6037267" y="3218877"/>
            <a:ext cx="2954926" cy="1584204"/>
          </a:xfrm>
          <a:prstGeom prst="rect">
            <a:avLst/>
          </a:prstGeom>
        </p:spPr>
        <p:txBody>
          <a:bodyPr spcFirstLastPara="1" wrap="square" lIns="91425" tIns="91425" rIns="91425" bIns="91425" anchor="t" anchorCtr="0">
            <a:noAutofit/>
          </a:bodyPr>
          <a:lstStyle/>
          <a:p>
            <a:pPr algn="ctr"/>
            <a:r>
              <a:rPr lang="en-US" sz="1400" dirty="0">
                <a:solidFill>
                  <a:schemeClr val="tx1">
                    <a:lumMod val="50000"/>
                  </a:schemeClr>
                </a:solidFill>
              </a:rPr>
              <a:t>Nama </a:t>
            </a:r>
            <a:r>
              <a:rPr lang="en-US" sz="1400" dirty="0" err="1">
                <a:solidFill>
                  <a:schemeClr val="tx1">
                    <a:lumMod val="50000"/>
                  </a:schemeClr>
                </a:solidFill>
              </a:rPr>
              <a:t>Kelompok</a:t>
            </a:r>
            <a:r>
              <a:rPr lang="en-US" sz="1400" dirty="0">
                <a:solidFill>
                  <a:schemeClr val="tx1">
                    <a:lumMod val="50000"/>
                  </a:schemeClr>
                </a:solidFill>
              </a:rPr>
              <a:t>: </a:t>
            </a:r>
          </a:p>
          <a:p>
            <a:pPr algn="ctr"/>
            <a:endParaRPr lang="en-US" sz="1400" dirty="0">
              <a:solidFill>
                <a:schemeClr val="tx1">
                  <a:lumMod val="50000"/>
                </a:schemeClr>
              </a:solidFill>
            </a:endParaRPr>
          </a:p>
          <a:p>
            <a:pPr algn="ctr"/>
            <a:r>
              <a:rPr lang="en-US" sz="1400" dirty="0" err="1">
                <a:solidFill>
                  <a:schemeClr val="tx1">
                    <a:lumMod val="50000"/>
                  </a:schemeClr>
                </a:solidFill>
              </a:rPr>
              <a:t>Asep</a:t>
            </a:r>
            <a:r>
              <a:rPr lang="en-US" sz="1400" dirty="0">
                <a:solidFill>
                  <a:schemeClr val="tx1">
                    <a:lumMod val="50000"/>
                  </a:schemeClr>
                </a:solidFill>
              </a:rPr>
              <a:t> Ridwan </a:t>
            </a:r>
            <a:r>
              <a:rPr lang="en-US" sz="1400" dirty="0" err="1">
                <a:solidFill>
                  <a:schemeClr val="tx1">
                    <a:lumMod val="50000"/>
                  </a:schemeClr>
                </a:solidFill>
              </a:rPr>
              <a:t>Hidayat</a:t>
            </a:r>
            <a:r>
              <a:rPr lang="en-US" sz="1400" dirty="0">
                <a:solidFill>
                  <a:schemeClr val="tx1">
                    <a:lumMod val="50000"/>
                  </a:schemeClr>
                </a:solidFill>
              </a:rPr>
              <a:t> – </a:t>
            </a:r>
            <a:r>
              <a:rPr lang="en-US" sz="1400" dirty="0" err="1">
                <a:solidFill>
                  <a:schemeClr val="tx1">
                    <a:lumMod val="50000"/>
                  </a:schemeClr>
                </a:solidFill>
              </a:rPr>
              <a:t>Rizki</a:t>
            </a:r>
            <a:r>
              <a:rPr lang="en-US" sz="1400" dirty="0">
                <a:solidFill>
                  <a:schemeClr val="tx1">
                    <a:lumMod val="50000"/>
                  </a:schemeClr>
                </a:solidFill>
              </a:rPr>
              <a:t> </a:t>
            </a:r>
            <a:r>
              <a:rPr lang="en-US" sz="1400" dirty="0" err="1">
                <a:solidFill>
                  <a:schemeClr val="tx1">
                    <a:lumMod val="50000"/>
                  </a:schemeClr>
                </a:solidFill>
              </a:rPr>
              <a:t>Satriawan</a:t>
            </a:r>
            <a:r>
              <a:rPr lang="en-US" sz="1400" dirty="0">
                <a:solidFill>
                  <a:schemeClr val="tx1">
                    <a:lumMod val="50000"/>
                  </a:schemeClr>
                </a:solidFill>
              </a:rPr>
              <a:t> </a:t>
            </a:r>
            <a:r>
              <a:rPr lang="en-US" sz="1400" dirty="0" err="1">
                <a:solidFill>
                  <a:schemeClr val="tx1">
                    <a:lumMod val="50000"/>
                  </a:schemeClr>
                </a:solidFill>
              </a:rPr>
              <a:t>Sudarsono</a:t>
            </a:r>
            <a:r>
              <a:rPr lang="en-US" sz="1400" dirty="0">
                <a:solidFill>
                  <a:schemeClr val="tx1">
                    <a:lumMod val="50000"/>
                  </a:schemeClr>
                </a:solidFill>
              </a:rPr>
              <a:t> – Imam Satria </a:t>
            </a:r>
            <a:r>
              <a:rPr lang="en-US" sz="1400" dirty="0" err="1">
                <a:solidFill>
                  <a:schemeClr val="tx1">
                    <a:lumMod val="50000"/>
                  </a:schemeClr>
                </a:solidFill>
              </a:rPr>
              <a:t>Hanggara</a:t>
            </a:r>
            <a:endParaRPr lang="en-US" sz="1400" dirty="0">
              <a:solidFill>
                <a:schemeClr val="tx1">
                  <a:lumMod val="50000"/>
                </a:schemeClr>
              </a:solidFill>
            </a:endParaRPr>
          </a:p>
          <a:p>
            <a:pPr marL="0" lvl="0" indent="0" algn="l" rtl="0">
              <a:spcBef>
                <a:spcPts val="0"/>
              </a:spcBef>
              <a:spcAft>
                <a:spcPts val="0"/>
              </a:spcAft>
              <a:buClr>
                <a:schemeClr val="dk1"/>
              </a:buClr>
              <a:buSzPts val="1100"/>
              <a:buFont typeface="Arial" panose="020B0604020202020204"/>
              <a:buNone/>
            </a:pP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x-none" dirty="0"/>
              <a:t>Simulasi Circular Queue</a:t>
            </a:r>
          </a:p>
        </p:txBody>
      </p:sp>
      <p:sp>
        <p:nvSpPr>
          <p:cNvPr id="1891" name="Google Shape;1891;p36"/>
          <p:cNvSpPr txBox="1">
            <a:spLocks noGrp="1"/>
          </p:cNvSpPr>
          <p:nvPr>
            <p:ph type="body" idx="1"/>
          </p:nvPr>
        </p:nvSpPr>
        <p:spPr>
          <a:prstGeom prst="rect">
            <a:avLst/>
          </a:prstGeom>
          <a:noFill/>
        </p:spPr>
        <p:txBody>
          <a:bodyPr spcFirstLastPara="0" wrap="square" lIns="91440" tIns="45720" rIns="91440" bIns="45720" rtlCol="0" anchor="t" anchorCtr="0">
            <a:noAutofit/>
          </a:bodyPr>
          <a:lstStyle/>
          <a:p>
            <a:pPr marL="0" lvl="0" indent="0" algn="l">
              <a:buSzTx/>
              <a:buNone/>
            </a:pPr>
            <a:r>
              <a:rPr lang="en-US" sz="2000">
                <a:solidFill>
                  <a:srgbClr val="000000"/>
                </a:solidFill>
                <a:latin typeface="+mj-lt"/>
                <a:ea typeface="Arial" panose="020B0604020202020204"/>
                <a:cs typeface="+mj-lt"/>
                <a:sym typeface="+mn-ea"/>
              </a:rPr>
              <a:t>Circular Queue bisa dibuat denga tiga metode :</a:t>
            </a:r>
          </a:p>
          <a:p>
            <a:pPr lvl="0" indent="-457200" algn="l">
              <a:lnSpc>
                <a:spcPct val="150000"/>
              </a:lnSpc>
              <a:buSzTx/>
            </a:pPr>
            <a:r>
              <a:rPr lang="en-US" sz="2000">
                <a:solidFill>
                  <a:srgbClr val="000000"/>
                </a:solidFill>
                <a:latin typeface="+mj-lt"/>
                <a:ea typeface="Arial" panose="020B0604020202020204"/>
                <a:cs typeface="+mj-lt"/>
                <a:sym typeface="+mn-ea"/>
              </a:rPr>
              <a:t>Linked List</a:t>
            </a:r>
            <a:r>
              <a:rPr lang="x-none" altLang="en-US" sz="2000">
                <a:solidFill>
                  <a:srgbClr val="000000"/>
                </a:solidFill>
                <a:latin typeface="+mj-lt"/>
                <a:ea typeface="Arial" panose="020B0604020202020204"/>
                <a:cs typeface="+mj-lt"/>
                <a:sym typeface="+mn-ea"/>
              </a:rPr>
              <a:t> tunggal</a:t>
            </a:r>
            <a:endParaRPr lang="en-US" sz="2000">
              <a:solidFill>
                <a:srgbClr val="000000"/>
              </a:solidFill>
              <a:latin typeface="+mj-lt"/>
              <a:ea typeface="Arial" panose="020B0604020202020204"/>
              <a:cs typeface="+mj-lt"/>
              <a:sym typeface="+mn-ea"/>
            </a:endParaRPr>
          </a:p>
          <a:p>
            <a:pPr lvl="0" indent="-457200" algn="l">
              <a:lnSpc>
                <a:spcPct val="150000"/>
              </a:lnSpc>
              <a:buSzTx/>
            </a:pPr>
            <a:r>
              <a:rPr lang="en-US" sz="2000">
                <a:solidFill>
                  <a:srgbClr val="000000"/>
                </a:solidFill>
                <a:latin typeface="+mj-lt"/>
                <a:ea typeface="Arial" panose="020B0604020202020204"/>
                <a:cs typeface="+mj-lt"/>
                <a:sym typeface="+mn-ea"/>
              </a:rPr>
              <a:t>Linked List Ganda</a:t>
            </a:r>
          </a:p>
          <a:p>
            <a:pPr lvl="0" indent="-457200" algn="l">
              <a:lnSpc>
                <a:spcPct val="150000"/>
              </a:lnSpc>
              <a:buSzTx/>
            </a:pPr>
            <a:r>
              <a:rPr lang="en-US" sz="2000">
                <a:solidFill>
                  <a:srgbClr val="000000"/>
                </a:solidFill>
                <a:latin typeface="+mj-lt"/>
                <a:ea typeface="Arial" panose="020B0604020202020204"/>
                <a:cs typeface="+mj-lt"/>
                <a:sym typeface="+mn-ea"/>
              </a:rPr>
              <a:t>Array</a:t>
            </a:r>
          </a:p>
          <a:p>
            <a:pPr marL="0" lvl="0" indent="0" algn="l">
              <a:lnSpc>
                <a:spcPct val="150000"/>
              </a:lnSpc>
              <a:buSzTx/>
              <a:buNone/>
            </a:pPr>
            <a:endParaRPr lang="en-US" sz="2000">
              <a:solidFill>
                <a:srgbClr val="000000"/>
              </a:solidFill>
              <a:latin typeface="+mj-lt"/>
              <a:ea typeface="Arial" panose="020B0604020202020204"/>
              <a:cs typeface="+mj-lt"/>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784860" y="338455"/>
            <a:ext cx="5835650" cy="575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latin typeface="Arial" panose="020B0604020202020204"/>
                <a:ea typeface="Arial" panose="020B0604020202020204"/>
                <a:cs typeface="Arial" panose="020B0604020202020204"/>
                <a:sym typeface="+mn-ea"/>
              </a:rPr>
              <a:t>Linked List</a:t>
            </a:r>
            <a:r>
              <a:rPr lang="x-none" altLang="en-US" dirty="0">
                <a:solidFill>
                  <a:srgbClr val="000000"/>
                </a:solidFill>
                <a:latin typeface="Arial" panose="020B0604020202020204"/>
                <a:ea typeface="Arial" panose="020B0604020202020204"/>
                <a:cs typeface="Arial" panose="020B0604020202020204"/>
                <a:sym typeface="+mn-ea"/>
              </a:rPr>
              <a:t> tunggal</a:t>
            </a:r>
            <a:endParaRPr lang="x-none" dirty="0"/>
          </a:p>
        </p:txBody>
      </p:sp>
      <p:sp>
        <p:nvSpPr>
          <p:cNvPr id="1891" name="Google Shape;1891;p36"/>
          <p:cNvSpPr txBox="1">
            <a:spLocks noGrp="1"/>
          </p:cNvSpPr>
          <p:nvPr>
            <p:ph type="body" idx="1"/>
          </p:nvPr>
        </p:nvSpPr>
        <p:spPr>
          <a:xfrm>
            <a:off x="331885" y="1015545"/>
            <a:ext cx="7705500" cy="2399665"/>
          </a:xfrm>
          <a:prstGeom prst="rect">
            <a:avLst/>
          </a:prstGeom>
          <a:noFill/>
        </p:spPr>
        <p:txBody>
          <a:bodyPr spcFirstLastPara="0" wrap="square" lIns="91440" tIns="45720" rIns="91440" bIns="45720" rtlCol="0" anchor="t" anchorCtr="0">
            <a:spAutoFit/>
          </a:bodyPr>
          <a:lstStyle/>
          <a:p>
            <a:pPr marL="0" lvl="0" algn="l">
              <a:lnSpc>
                <a:spcPct val="150000"/>
              </a:lnSpc>
              <a:buSzTx/>
              <a:buFont typeface="Arial" panose="020B0604020202020204" pitchFamily="34" charset="0"/>
              <a:buChar char="•"/>
            </a:pPr>
            <a:r>
              <a:rPr lang="x-none" altLang="en-US" sz="2000">
                <a:solidFill>
                  <a:srgbClr val="000000"/>
                </a:solidFill>
                <a:latin typeface="Arial" panose="020B0604020202020204"/>
                <a:ea typeface="Arial" panose="020B0604020202020204"/>
                <a:cs typeface="Arial" panose="020B0604020202020204"/>
                <a:sym typeface="+mn-ea"/>
              </a:rPr>
              <a:t>metode Circular list tunggal sebagai pengganti penyimpan nilai nol pada simpul terakhir</a:t>
            </a:r>
          </a:p>
          <a:p>
            <a:pPr marL="0" lvl="0" algn="l">
              <a:lnSpc>
                <a:spcPct val="150000"/>
              </a:lnSpc>
              <a:buSzTx/>
              <a:buFont typeface="Arial" panose="020B0604020202020204" pitchFamily="34" charset="0"/>
              <a:buChar char="•"/>
            </a:pPr>
            <a:r>
              <a:rPr lang="x-none" altLang="en-US" sz="2000">
                <a:solidFill>
                  <a:srgbClr val="000000"/>
                </a:solidFill>
                <a:latin typeface="Arial" panose="020B0604020202020204"/>
                <a:ea typeface="Arial" panose="020B0604020202020204"/>
                <a:cs typeface="Arial" panose="020B0604020202020204"/>
                <a:sym typeface="+mn-ea"/>
              </a:rPr>
              <a:t>Penyimpanan simpul pertama sebagai induk (root) berbentuk circular linked list, simpul pertama bisa dieksplorasi ulang setelah eksplorasi simpul terakhir</a:t>
            </a:r>
          </a:p>
        </p:txBody>
      </p:sp>
      <p:pic>
        <p:nvPicPr>
          <p:cNvPr id="6" name="Picture 5" descr="1694630574086"/>
          <p:cNvPicPr>
            <a:picLocks noChangeAspect="1"/>
          </p:cNvPicPr>
          <p:nvPr/>
        </p:nvPicPr>
        <p:blipFill>
          <a:blip r:embed="rId3"/>
          <a:stretch>
            <a:fillRect/>
          </a:stretch>
        </p:blipFill>
        <p:spPr>
          <a:xfrm>
            <a:off x="784860" y="3361690"/>
            <a:ext cx="6295390" cy="16363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rag2243615537196957027"/>
          <p:cNvPicPr>
            <a:picLocks noChangeAspect="1"/>
          </p:cNvPicPr>
          <p:nvPr/>
        </p:nvPicPr>
        <p:blipFill>
          <a:blip r:embed="rId2"/>
          <a:stretch>
            <a:fillRect/>
          </a:stretch>
        </p:blipFill>
        <p:spPr>
          <a:xfrm>
            <a:off x="2492375" y="713105"/>
            <a:ext cx="5782945" cy="40849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grpSp>
        <p:nvGrpSpPr>
          <p:cNvPr id="3815" name="Google Shape;3815;p64"/>
          <p:cNvGrpSpPr/>
          <p:nvPr/>
        </p:nvGrpSpPr>
        <p:grpSpPr>
          <a:xfrm>
            <a:off x="7813675" y="4208780"/>
            <a:ext cx="1283970" cy="828675"/>
            <a:chOff x="1171725" y="542675"/>
            <a:chExt cx="5016950" cy="4578200"/>
          </a:xfrm>
        </p:grpSpPr>
        <p:sp>
          <p:nvSpPr>
            <p:cNvPr id="3816"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0" name="Google Shape;1890;p36"/>
          <p:cNvSpPr txBox="1">
            <a:spLocks noGrp="1"/>
          </p:cNvSpPr>
          <p:nvPr>
            <p:ph type="title"/>
          </p:nvPr>
        </p:nvSpPr>
        <p:spPr>
          <a:xfrm>
            <a:off x="125095" y="229235"/>
            <a:ext cx="6115685" cy="575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0000"/>
                </a:solidFill>
                <a:latin typeface="Arial" panose="020B0604020202020204"/>
                <a:ea typeface="Arial" panose="020B0604020202020204"/>
                <a:cs typeface="Arial" panose="020B0604020202020204"/>
                <a:sym typeface="+mn-ea"/>
              </a:rPr>
              <a:t>Linked </a:t>
            </a:r>
            <a:r>
              <a:rPr lang="en-US">
                <a:solidFill>
                  <a:srgbClr val="000000"/>
                </a:solidFill>
                <a:latin typeface="Arial" panose="020B0604020202020204"/>
                <a:ea typeface="Arial" panose="020B0604020202020204"/>
                <a:cs typeface="Arial" panose="020B0604020202020204"/>
                <a:sym typeface="+mn-ea"/>
              </a:rPr>
              <a:t>List</a:t>
            </a:r>
            <a:r>
              <a:rPr lang="x-none" altLang="en-US">
                <a:solidFill>
                  <a:srgbClr val="000000"/>
                </a:solidFill>
                <a:latin typeface="Arial" panose="020B0604020202020204"/>
                <a:ea typeface="Arial" panose="020B0604020202020204"/>
                <a:cs typeface="Arial" panose="020B0604020202020204"/>
                <a:sym typeface="+mn-ea"/>
              </a:rPr>
              <a:t> </a:t>
            </a:r>
            <a:r>
              <a:rPr lang="x-none" altLang="en-US" sz="2400">
                <a:solidFill>
                  <a:srgbClr val="000000"/>
                </a:solidFill>
                <a:latin typeface="Arial" panose="020B0604020202020204"/>
                <a:ea typeface="Arial" panose="020B0604020202020204"/>
                <a:cs typeface="Arial" panose="020B0604020202020204"/>
                <a:sym typeface="+mn-ea"/>
              </a:rPr>
              <a:t>Ganda (doubly Linked List)</a:t>
            </a:r>
            <a:endParaRPr lang="x-none" sz="2400" dirty="0"/>
          </a:p>
        </p:txBody>
      </p:sp>
      <p:sp>
        <p:nvSpPr>
          <p:cNvPr id="1891" name="Google Shape;1891;p36"/>
          <p:cNvSpPr txBox="1">
            <a:spLocks noGrp="1"/>
          </p:cNvSpPr>
          <p:nvPr>
            <p:ph type="body" idx="1"/>
          </p:nvPr>
        </p:nvSpPr>
        <p:spPr>
          <a:xfrm>
            <a:off x="307755" y="1113970"/>
            <a:ext cx="7705500" cy="2999740"/>
          </a:xfrm>
          <a:prstGeom prst="rect">
            <a:avLst/>
          </a:prstGeom>
          <a:noFill/>
        </p:spPr>
        <p:txBody>
          <a:bodyPr spcFirstLastPara="0" wrap="square" lIns="91440" tIns="45720" rIns="91440" bIns="45720" rtlCol="0" anchor="t" anchorCtr="0">
            <a:spAutoFit/>
          </a:bodyPr>
          <a:lstStyle/>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Metode ini adalah sistem antrian dengan lingkar dari kiri ke kanan atau dari kanan ke kiri. Data terakhir dihubungkan dengan data pertama atau data pertama dihubungkan dengan data terakhir.</a:t>
            </a:r>
          </a:p>
          <a:p>
            <a:pPr marL="0" lvl="0" indent="0" algn="l">
              <a:lnSpc>
                <a:spcPct val="150000"/>
              </a:lnSpc>
              <a:buSzTx/>
              <a:buFont typeface="Arial" panose="020B0604020202020204" pitchFamily="34" charset="0"/>
              <a:buNone/>
            </a:pPr>
            <a:endParaRPr lang="x-none" altLang="en-US" sz="1400">
              <a:solidFill>
                <a:srgbClr val="000000"/>
              </a:solidFill>
              <a:latin typeface="+mj-lt"/>
              <a:ea typeface="Arial" panose="020B0604020202020204"/>
              <a:cs typeface="+mj-lt"/>
              <a:sym typeface="+mn-ea"/>
            </a:endParaRPr>
          </a:p>
          <a:p>
            <a:pPr marL="0" lvl="0" indent="0" algn="l">
              <a:lnSpc>
                <a:spcPct val="150000"/>
              </a:lnSpc>
              <a:buSzTx/>
              <a:buFont typeface="Arial" panose="020B0604020202020204" pitchFamily="34" charset="0"/>
              <a:buNone/>
            </a:pPr>
            <a:r>
              <a:rPr lang="x-none" altLang="en-US" sz="1400">
                <a:solidFill>
                  <a:srgbClr val="000000"/>
                </a:solidFill>
                <a:latin typeface="+mj-lt"/>
                <a:ea typeface="Arial" panose="020B0604020202020204"/>
                <a:cs typeface="+mj-lt"/>
                <a:sym typeface="+mn-ea"/>
              </a:rPr>
              <a:t>Keuntungan dari Doubly Linked List</a:t>
            </a:r>
          </a:p>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Akses Dinamis: Ukuran queue tidak perlu ditentukan sebelumnya, sehingga dapat tumbuh dan menyusut sesuai kebutuhan.</a:t>
            </a:r>
          </a:p>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Penambahan dan Penghapusan Efisien: Operasi enqueue dan dequeue dapat dilakukan dalam waktu O(1) karena hanya memerlukan perubahan pointer.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_20240523_144450"/>
          <p:cNvPicPr>
            <a:picLocks noChangeAspect="1"/>
          </p:cNvPicPr>
          <p:nvPr/>
        </p:nvPicPr>
        <p:blipFill>
          <a:blip r:embed="rId2"/>
          <a:stretch>
            <a:fillRect/>
          </a:stretch>
        </p:blipFill>
        <p:spPr>
          <a:xfrm>
            <a:off x="1411605" y="1129030"/>
            <a:ext cx="7216775" cy="3107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16408" y="14909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x-none">
                <a:solidFill>
                  <a:srgbClr val="000000"/>
                </a:solidFill>
                <a:latin typeface="+mj-lt"/>
                <a:ea typeface="Arial" panose="020B0604020202020204"/>
                <a:cs typeface="+mj-lt"/>
                <a:sym typeface="+mn-ea"/>
              </a:rPr>
              <a:t>Circular Queue Array</a:t>
            </a:r>
            <a:endParaRPr lang="x-none" dirty="0">
              <a:solidFill>
                <a:srgbClr val="000000"/>
              </a:solidFill>
              <a:latin typeface="+mj-lt"/>
              <a:ea typeface="Arial" panose="020B0604020202020204"/>
              <a:cs typeface="+mj-lt"/>
              <a:sym typeface="+mn-ea"/>
            </a:endParaRPr>
          </a:p>
        </p:txBody>
      </p:sp>
      <p:sp>
        <p:nvSpPr>
          <p:cNvPr id="1891" name="Google Shape;1891;p36"/>
          <p:cNvSpPr txBox="1">
            <a:spLocks noGrp="1"/>
          </p:cNvSpPr>
          <p:nvPr>
            <p:ph type="body" idx="1"/>
          </p:nvPr>
        </p:nvSpPr>
        <p:spPr>
          <a:xfrm>
            <a:off x="455295" y="890905"/>
            <a:ext cx="7285355" cy="3560445"/>
          </a:xfrm>
          <a:prstGeom prst="rect">
            <a:avLst/>
          </a:prstGeom>
          <a:noFill/>
        </p:spPr>
        <p:txBody>
          <a:bodyPr spcFirstLastPara="0" wrap="square" lIns="91440" tIns="45720" rIns="91440" bIns="45720" rtlCol="0" anchor="t" anchorCtr="0">
            <a:noAutofit/>
          </a:bodyPr>
          <a:lstStyle/>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Antrian dengan Circular Queue Array adalah implementasi dari struktur data antrian (queue) yang memanfaatkan array untuk menyimpan elemen-elemen antrian, di mana ujung depan (front) dan ujung belakang (rear) dari antrian terhubung membentuk lingkaran. </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Ini memungkinkan penggunaan ruang yang lebih efisien dibandingkan dengan antrian linear biasa, karena ketika elemen-elemen dihapus dari bagian depan antrian, ruang kosong di belakang dapat digunakan kembali.</a:t>
            </a:r>
          </a:p>
          <a:p>
            <a:pPr marL="0" lvl="0" indent="0" algn="just">
              <a:lnSpc>
                <a:spcPct val="150000"/>
              </a:lnSpc>
              <a:buSzTx/>
              <a:buFont typeface="Arial" panose="020B0604020202020204" pitchFamily="34" charset="0"/>
              <a:buNone/>
            </a:pPr>
            <a:r>
              <a:rPr lang="x-none" altLang="en-US" sz="1400">
                <a:solidFill>
                  <a:srgbClr val="000000"/>
                </a:solidFill>
                <a:latin typeface="Arial" panose="020B0604020202020204"/>
                <a:ea typeface="Arial" panose="020B0604020202020204"/>
                <a:cs typeface="Arial" panose="020B0604020202020204"/>
                <a:sym typeface="+mn-ea"/>
              </a:rPr>
              <a:t>Keuntungan</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Memanfaatkan ruang yang tersedia dengan lebih efisien.</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Mengatasi masalah antrian linear di mana posisi kosong tidak dapat digunakan kembali setelah elemen dihapus dari depan.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srcRect/>
          <a:stretch>
            <a:fillRect/>
          </a:stretch>
        </p:blipFill>
        <p:spPr bwMode="auto">
          <a:xfrm>
            <a:off x="737532" y="857808"/>
            <a:ext cx="1581150" cy="1485900"/>
          </a:xfrm>
          <a:prstGeom prst="rect">
            <a:avLst/>
          </a:prstGeom>
          <a:noFill/>
          <a:ln w="9525">
            <a:noFill/>
            <a:round/>
          </a:ln>
          <a:effectLst/>
        </p:spPr>
      </p:pic>
      <p:sp>
        <p:nvSpPr>
          <p:cNvPr id="27" name="Text Box 6"/>
          <p:cNvSpPr txBox="1">
            <a:spLocks noChangeArrowheads="1"/>
          </p:cNvSpPr>
          <p:nvPr/>
        </p:nvSpPr>
        <p:spPr bwMode="auto">
          <a:xfrm>
            <a:off x="108882" y="388225"/>
            <a:ext cx="3367087" cy="368300"/>
          </a:xfrm>
          <a:prstGeom prst="rect">
            <a:avLst/>
          </a:prstGeom>
          <a:noFill/>
          <a:ln w="9525">
            <a:noFill/>
            <a:round/>
          </a:ln>
          <a:effectLst/>
        </p:spPr>
        <p:txBody>
          <a:bodyPr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1. Initially, Rear = 0, Front = 0.</a:t>
            </a:r>
          </a:p>
        </p:txBody>
      </p:sp>
      <p:sp>
        <p:nvSpPr>
          <p:cNvPr id="28" name="Text Box 7"/>
          <p:cNvSpPr txBox="1">
            <a:spLocks noChangeArrowheads="1"/>
          </p:cNvSpPr>
          <p:nvPr/>
        </p:nvSpPr>
        <p:spPr bwMode="auto">
          <a:xfrm>
            <a:off x="170180" y="2705100"/>
            <a:ext cx="2871470"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2. Insert 10, Rear = 1, Front = 1.</a:t>
            </a:r>
          </a:p>
        </p:txBody>
      </p:sp>
      <p:pic>
        <p:nvPicPr>
          <p:cNvPr id="29" name="Picture 8"/>
          <p:cNvPicPr>
            <a:picLocks noChangeAspect="1" noChangeArrowheads="1"/>
          </p:cNvPicPr>
          <p:nvPr/>
        </p:nvPicPr>
        <p:blipFill>
          <a:blip r:embed="rId3"/>
          <a:srcRect/>
          <a:stretch>
            <a:fillRect/>
          </a:stretch>
        </p:blipFill>
        <p:spPr bwMode="auto">
          <a:xfrm>
            <a:off x="826432" y="3059035"/>
            <a:ext cx="1600200" cy="1476375"/>
          </a:xfrm>
          <a:prstGeom prst="rect">
            <a:avLst/>
          </a:prstGeom>
          <a:noFill/>
          <a:ln w="9525">
            <a:noFill/>
            <a:round/>
          </a:ln>
          <a:effectLst/>
        </p:spPr>
      </p:pic>
      <p:sp>
        <p:nvSpPr>
          <p:cNvPr id="30" name="Text Box 17"/>
          <p:cNvSpPr txBox="1">
            <a:spLocks noChangeArrowheads="1"/>
          </p:cNvSpPr>
          <p:nvPr/>
        </p:nvSpPr>
        <p:spPr bwMode="auto">
          <a:xfrm>
            <a:off x="434319" y="303046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1" name="Text Box 22"/>
          <p:cNvSpPr txBox="1">
            <a:spLocks noChangeArrowheads="1"/>
          </p:cNvSpPr>
          <p:nvPr/>
        </p:nvSpPr>
        <p:spPr bwMode="auto">
          <a:xfrm>
            <a:off x="427969" y="321778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2" name="Text Box 9"/>
          <p:cNvSpPr txBox="1">
            <a:spLocks noChangeArrowheads="1"/>
          </p:cNvSpPr>
          <p:nvPr/>
        </p:nvSpPr>
        <p:spPr bwMode="auto">
          <a:xfrm>
            <a:off x="3411855" y="415290"/>
            <a:ext cx="268922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3. Insert 50, Rear = 2, Front = 1.</a:t>
            </a:r>
          </a:p>
        </p:txBody>
      </p:sp>
      <p:pic>
        <p:nvPicPr>
          <p:cNvPr id="33" name="Picture 10"/>
          <p:cNvPicPr>
            <a:picLocks noChangeAspect="1" noChangeArrowheads="1"/>
          </p:cNvPicPr>
          <p:nvPr/>
        </p:nvPicPr>
        <p:blipFill>
          <a:blip r:embed="rId4"/>
          <a:srcRect/>
          <a:stretch>
            <a:fillRect/>
          </a:stretch>
        </p:blipFill>
        <p:spPr bwMode="auto">
          <a:xfrm>
            <a:off x="3772514" y="922260"/>
            <a:ext cx="1609725" cy="1485900"/>
          </a:xfrm>
          <a:prstGeom prst="rect">
            <a:avLst/>
          </a:prstGeom>
          <a:noFill/>
          <a:ln w="9525">
            <a:noFill/>
            <a:round/>
          </a:ln>
          <a:effectLst/>
        </p:spPr>
      </p:pic>
      <p:sp>
        <p:nvSpPr>
          <p:cNvPr id="34" name="Text Box 18"/>
          <p:cNvSpPr txBox="1">
            <a:spLocks noChangeArrowheads="1"/>
          </p:cNvSpPr>
          <p:nvPr/>
        </p:nvSpPr>
        <p:spPr bwMode="auto">
          <a:xfrm>
            <a:off x="5077439" y="89940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5" name="Text Box 23"/>
          <p:cNvSpPr txBox="1">
            <a:spLocks noChangeArrowheads="1"/>
          </p:cNvSpPr>
          <p:nvPr/>
        </p:nvSpPr>
        <p:spPr bwMode="auto">
          <a:xfrm>
            <a:off x="3477239" y="90892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6" name="Text Box 11"/>
          <p:cNvSpPr txBox="1">
            <a:spLocks noChangeArrowheads="1"/>
          </p:cNvSpPr>
          <p:nvPr/>
        </p:nvSpPr>
        <p:spPr bwMode="auto">
          <a:xfrm>
            <a:off x="3026410" y="2683510"/>
            <a:ext cx="311975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4. Insert 20, Rear = 3, Front = 1.</a:t>
            </a:r>
          </a:p>
        </p:txBody>
      </p:sp>
      <p:pic>
        <p:nvPicPr>
          <p:cNvPr id="37" name="Picture 12"/>
          <p:cNvPicPr>
            <a:picLocks noChangeAspect="1" noChangeArrowheads="1"/>
          </p:cNvPicPr>
          <p:nvPr/>
        </p:nvPicPr>
        <p:blipFill>
          <a:blip r:embed="rId5"/>
          <a:srcRect/>
          <a:stretch>
            <a:fillRect/>
          </a:stretch>
        </p:blipFill>
        <p:spPr bwMode="auto">
          <a:xfrm>
            <a:off x="3827759" y="3050463"/>
            <a:ext cx="1466850" cy="1514475"/>
          </a:xfrm>
          <a:prstGeom prst="rect">
            <a:avLst/>
          </a:prstGeom>
          <a:noFill/>
          <a:ln w="9525">
            <a:noFill/>
            <a:round/>
          </a:ln>
          <a:effectLst/>
        </p:spPr>
      </p:pic>
      <p:sp>
        <p:nvSpPr>
          <p:cNvPr id="38" name="Text Box 19"/>
          <p:cNvSpPr txBox="1">
            <a:spLocks noChangeArrowheads="1"/>
          </p:cNvSpPr>
          <p:nvPr/>
        </p:nvSpPr>
        <p:spPr bwMode="auto">
          <a:xfrm>
            <a:off x="5275559" y="372356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9" name="Text Box 24"/>
          <p:cNvSpPr txBox="1">
            <a:spLocks noChangeArrowheads="1"/>
          </p:cNvSpPr>
          <p:nvPr/>
        </p:nvSpPr>
        <p:spPr bwMode="auto">
          <a:xfrm>
            <a:off x="3411834" y="305681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0" name="Text Box 15"/>
          <p:cNvSpPr txBox="1">
            <a:spLocks noChangeArrowheads="1"/>
          </p:cNvSpPr>
          <p:nvPr/>
        </p:nvSpPr>
        <p:spPr bwMode="auto">
          <a:xfrm>
            <a:off x="6203950" y="2660650"/>
            <a:ext cx="3056890"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6. Delete front, Rear = 4, Front = 2.</a:t>
            </a:r>
          </a:p>
        </p:txBody>
      </p:sp>
      <p:pic>
        <p:nvPicPr>
          <p:cNvPr id="41" name="Picture 16"/>
          <p:cNvPicPr>
            <a:picLocks noChangeAspect="1" noChangeArrowheads="1"/>
          </p:cNvPicPr>
          <p:nvPr/>
        </p:nvPicPr>
        <p:blipFill>
          <a:blip r:embed="rId6"/>
          <a:srcRect/>
          <a:stretch>
            <a:fillRect/>
          </a:stretch>
        </p:blipFill>
        <p:spPr bwMode="auto">
          <a:xfrm>
            <a:off x="7071339" y="3000615"/>
            <a:ext cx="1676400" cy="1533525"/>
          </a:xfrm>
          <a:prstGeom prst="rect">
            <a:avLst/>
          </a:prstGeom>
          <a:noFill/>
          <a:ln w="9525">
            <a:noFill/>
            <a:round/>
          </a:ln>
          <a:effectLst/>
        </p:spPr>
      </p:pic>
      <p:sp>
        <p:nvSpPr>
          <p:cNvPr id="42" name="Text Box 21"/>
          <p:cNvSpPr txBox="1">
            <a:spLocks noChangeArrowheads="1"/>
          </p:cNvSpPr>
          <p:nvPr/>
        </p:nvSpPr>
        <p:spPr bwMode="auto">
          <a:xfrm>
            <a:off x="7293589" y="428966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43" name="Text Box 26"/>
          <p:cNvSpPr txBox="1">
            <a:spLocks noChangeArrowheads="1"/>
          </p:cNvSpPr>
          <p:nvPr/>
        </p:nvSpPr>
        <p:spPr bwMode="auto">
          <a:xfrm>
            <a:off x="8550889" y="304824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4" name="Text Box 13"/>
          <p:cNvSpPr txBox="1">
            <a:spLocks noChangeArrowheads="1"/>
          </p:cNvSpPr>
          <p:nvPr/>
        </p:nvSpPr>
        <p:spPr bwMode="auto">
          <a:xfrm>
            <a:off x="6188710" y="381635"/>
            <a:ext cx="277431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5. Insert 70, Rear = 4, Front = 1.</a:t>
            </a:r>
          </a:p>
        </p:txBody>
      </p:sp>
      <p:pic>
        <p:nvPicPr>
          <p:cNvPr id="45" name="Picture 14"/>
          <p:cNvPicPr>
            <a:picLocks noChangeAspect="1" noChangeArrowheads="1"/>
          </p:cNvPicPr>
          <p:nvPr/>
        </p:nvPicPr>
        <p:blipFill>
          <a:blip r:embed="rId7"/>
          <a:srcRect/>
          <a:stretch>
            <a:fillRect/>
          </a:stretch>
        </p:blipFill>
        <p:spPr bwMode="auto">
          <a:xfrm>
            <a:off x="7033239" y="962900"/>
            <a:ext cx="1714500" cy="1514475"/>
          </a:xfrm>
          <a:prstGeom prst="rect">
            <a:avLst/>
          </a:prstGeom>
          <a:noFill/>
          <a:ln w="9525">
            <a:noFill/>
            <a:round/>
          </a:ln>
          <a:effectLst/>
        </p:spPr>
      </p:pic>
      <p:sp>
        <p:nvSpPr>
          <p:cNvPr id="46" name="Text Box 25"/>
          <p:cNvSpPr txBox="1">
            <a:spLocks noChangeArrowheads="1"/>
          </p:cNvSpPr>
          <p:nvPr/>
        </p:nvSpPr>
        <p:spPr bwMode="auto">
          <a:xfrm>
            <a:off x="6798289" y="94861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9"/>
          <p:cNvPicPr>
            <a:picLocks noChangeAspect="1" noChangeArrowheads="1"/>
          </p:cNvPicPr>
          <p:nvPr/>
        </p:nvPicPr>
        <p:blipFill>
          <a:blip r:embed="rId2"/>
          <a:srcRect/>
          <a:stretch>
            <a:fillRect/>
          </a:stretch>
        </p:blipFill>
        <p:spPr bwMode="auto">
          <a:xfrm>
            <a:off x="3509415" y="1119870"/>
            <a:ext cx="1600200" cy="1495425"/>
          </a:xfrm>
          <a:prstGeom prst="rect">
            <a:avLst/>
          </a:prstGeom>
          <a:noFill/>
          <a:ln w="9525">
            <a:noFill/>
            <a:round/>
          </a:ln>
          <a:effectLst/>
        </p:spPr>
      </p:pic>
      <p:pic>
        <p:nvPicPr>
          <p:cNvPr id="5" name="Picture 5"/>
          <p:cNvPicPr>
            <a:picLocks noChangeAspect="1" noChangeArrowheads="1"/>
          </p:cNvPicPr>
          <p:nvPr/>
        </p:nvPicPr>
        <p:blipFill>
          <a:blip r:embed="rId3"/>
          <a:srcRect/>
          <a:stretch>
            <a:fillRect/>
          </a:stretch>
        </p:blipFill>
        <p:spPr bwMode="auto">
          <a:xfrm>
            <a:off x="737640" y="970645"/>
            <a:ext cx="1676400" cy="1514475"/>
          </a:xfrm>
          <a:prstGeom prst="rect">
            <a:avLst/>
          </a:prstGeom>
          <a:noFill/>
          <a:ln w="9525">
            <a:noFill/>
            <a:round/>
          </a:ln>
          <a:effectLst/>
        </p:spPr>
      </p:pic>
      <p:sp>
        <p:nvSpPr>
          <p:cNvPr id="12" name="Text Box 12"/>
          <p:cNvSpPr txBox="1">
            <a:spLocks noChangeArrowheads="1"/>
          </p:cNvSpPr>
          <p:nvPr/>
        </p:nvSpPr>
        <p:spPr bwMode="auto">
          <a:xfrm>
            <a:off x="2060028" y="104049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 name="Text Box 13"/>
          <p:cNvSpPr txBox="1">
            <a:spLocks noChangeArrowheads="1"/>
          </p:cNvSpPr>
          <p:nvPr/>
        </p:nvSpPr>
        <p:spPr bwMode="auto">
          <a:xfrm>
            <a:off x="502690" y="2016808"/>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6" name="Text Box 4"/>
          <p:cNvSpPr txBox="1">
            <a:spLocks noChangeArrowheads="1"/>
          </p:cNvSpPr>
          <p:nvPr/>
        </p:nvSpPr>
        <p:spPr bwMode="auto">
          <a:xfrm>
            <a:off x="123825" y="532130"/>
            <a:ext cx="2996565"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7. Insert 100, Rear = 5, Front = 2.</a:t>
            </a:r>
          </a:p>
        </p:txBody>
      </p:sp>
      <p:sp>
        <p:nvSpPr>
          <p:cNvPr id="7" name="Text Box 6"/>
          <p:cNvSpPr txBox="1">
            <a:spLocks noChangeArrowheads="1"/>
          </p:cNvSpPr>
          <p:nvPr/>
        </p:nvSpPr>
        <p:spPr bwMode="auto">
          <a:xfrm>
            <a:off x="141605" y="2738755"/>
            <a:ext cx="269430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8</a:t>
            </a:r>
            <a:r>
              <a:rPr lang="en-GB" sz="1200" dirty="0">
                <a:solidFill>
                  <a:srgbClr val="000000"/>
                </a:solidFill>
              </a:rPr>
              <a:t>. Insert 40, Rear = 1, Front = 2.</a:t>
            </a:r>
          </a:p>
        </p:txBody>
      </p:sp>
      <p:pic>
        <p:nvPicPr>
          <p:cNvPr id="8" name="Picture 7"/>
          <p:cNvPicPr>
            <a:picLocks noChangeAspect="1" noChangeArrowheads="1"/>
          </p:cNvPicPr>
          <p:nvPr/>
        </p:nvPicPr>
        <p:blipFill>
          <a:blip r:embed="rId2"/>
          <a:srcRect/>
          <a:stretch>
            <a:fillRect/>
          </a:stretch>
        </p:blipFill>
        <p:spPr bwMode="auto">
          <a:xfrm>
            <a:off x="674775" y="3175048"/>
            <a:ext cx="1600200" cy="1495425"/>
          </a:xfrm>
          <a:prstGeom prst="rect">
            <a:avLst/>
          </a:prstGeom>
          <a:noFill/>
          <a:ln w="9525">
            <a:noFill/>
            <a:round/>
          </a:ln>
          <a:effectLst/>
        </p:spPr>
      </p:pic>
      <p:sp>
        <p:nvSpPr>
          <p:cNvPr id="9" name="Text Box 8"/>
          <p:cNvSpPr txBox="1">
            <a:spLocks noChangeArrowheads="1"/>
          </p:cNvSpPr>
          <p:nvPr/>
        </p:nvSpPr>
        <p:spPr bwMode="auto">
          <a:xfrm>
            <a:off x="3185795" y="520584"/>
            <a:ext cx="3359785" cy="463846"/>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9. Insert 140, Rear = 1, Front = 2.</a:t>
            </a:r>
          </a:p>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    As Front = Rear + 1, so Queue overflow.</a:t>
            </a:r>
          </a:p>
        </p:txBody>
      </p:sp>
      <p:sp>
        <p:nvSpPr>
          <p:cNvPr id="10" name="Text Box 14"/>
          <p:cNvSpPr txBox="1">
            <a:spLocks noChangeArrowheads="1"/>
          </p:cNvSpPr>
          <p:nvPr/>
        </p:nvSpPr>
        <p:spPr bwMode="auto">
          <a:xfrm>
            <a:off x="2046375" y="323061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11" name="Text Box 15"/>
          <p:cNvSpPr txBox="1">
            <a:spLocks noChangeArrowheads="1"/>
          </p:cNvSpPr>
          <p:nvPr/>
        </p:nvSpPr>
        <p:spPr bwMode="auto">
          <a:xfrm>
            <a:off x="369975" y="323061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17" name="Text Box 16"/>
          <p:cNvSpPr txBox="1">
            <a:spLocks noChangeArrowheads="1"/>
          </p:cNvSpPr>
          <p:nvPr/>
        </p:nvSpPr>
        <p:spPr bwMode="auto">
          <a:xfrm>
            <a:off x="3185795" y="1075055"/>
            <a:ext cx="685800" cy="276860"/>
          </a:xfrm>
          <a:prstGeom prst="rect">
            <a:avLst/>
          </a:prstGeom>
          <a:noFill/>
          <a:ln w="9525">
            <a:noFill/>
            <a:round/>
          </a:ln>
          <a:effectLst/>
        </p:spPr>
        <p:txBody>
          <a:bodyPr wrap="square"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18" name="Text Box 18"/>
          <p:cNvSpPr txBox="1">
            <a:spLocks noChangeArrowheads="1"/>
          </p:cNvSpPr>
          <p:nvPr/>
        </p:nvSpPr>
        <p:spPr bwMode="auto">
          <a:xfrm>
            <a:off x="4742815" y="1151255"/>
            <a:ext cx="795655" cy="276860"/>
          </a:xfrm>
          <a:prstGeom prst="rect">
            <a:avLst/>
          </a:prstGeom>
          <a:noFill/>
          <a:ln w="9525">
            <a:noFill/>
            <a:round/>
          </a:ln>
          <a:effectLst/>
        </p:spPr>
        <p:txBody>
          <a:bodyPr wrap="square"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pic>
        <p:nvPicPr>
          <p:cNvPr id="20" name="Picture 11"/>
          <p:cNvPicPr>
            <a:picLocks noChangeAspect="1" noChangeArrowheads="1"/>
          </p:cNvPicPr>
          <p:nvPr/>
        </p:nvPicPr>
        <p:blipFill>
          <a:blip r:embed="rId4"/>
          <a:srcRect/>
          <a:stretch>
            <a:fillRect/>
          </a:stretch>
        </p:blipFill>
        <p:spPr bwMode="auto">
          <a:xfrm>
            <a:off x="3496715" y="3187113"/>
            <a:ext cx="1676400" cy="1552575"/>
          </a:xfrm>
          <a:prstGeom prst="rect">
            <a:avLst/>
          </a:prstGeom>
          <a:noFill/>
          <a:ln w="9525">
            <a:noFill/>
            <a:round/>
          </a:ln>
          <a:effectLst/>
        </p:spPr>
      </p:pic>
      <p:sp>
        <p:nvSpPr>
          <p:cNvPr id="22" name="Text Box 17"/>
          <p:cNvSpPr txBox="1">
            <a:spLocks noChangeArrowheads="1"/>
          </p:cNvSpPr>
          <p:nvPr/>
        </p:nvSpPr>
        <p:spPr bwMode="auto">
          <a:xfrm>
            <a:off x="3268115" y="324267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23" name="Text Box 19"/>
          <p:cNvSpPr txBox="1">
            <a:spLocks noChangeArrowheads="1"/>
          </p:cNvSpPr>
          <p:nvPr/>
        </p:nvSpPr>
        <p:spPr bwMode="auto">
          <a:xfrm>
            <a:off x="5020715" y="395705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24" name="Text Box 10"/>
          <p:cNvSpPr txBox="1">
            <a:spLocks noChangeArrowheads="1"/>
          </p:cNvSpPr>
          <p:nvPr/>
        </p:nvSpPr>
        <p:spPr bwMode="auto">
          <a:xfrm>
            <a:off x="3001645" y="2753360"/>
            <a:ext cx="3072130"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10. Delete front, Rear = 1, Front = 3.</a:t>
            </a:r>
          </a:p>
        </p:txBody>
      </p:sp>
      <p:sp>
        <p:nvSpPr>
          <p:cNvPr id="27" name="Text Box 20"/>
          <p:cNvSpPr txBox="1">
            <a:spLocks noChangeArrowheads="1"/>
          </p:cNvSpPr>
          <p:nvPr/>
        </p:nvSpPr>
        <p:spPr bwMode="auto">
          <a:xfrm>
            <a:off x="6361430" y="412750"/>
            <a:ext cx="2658746"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11. Delete front, Rear = 1, Front = 4.</a:t>
            </a:r>
          </a:p>
        </p:txBody>
      </p:sp>
      <p:pic>
        <p:nvPicPr>
          <p:cNvPr id="28" name="Picture 21"/>
          <p:cNvPicPr>
            <a:picLocks noChangeAspect="1" noChangeArrowheads="1"/>
          </p:cNvPicPr>
          <p:nvPr/>
        </p:nvPicPr>
        <p:blipFill>
          <a:blip r:embed="rId5"/>
          <a:srcRect/>
          <a:stretch>
            <a:fillRect/>
          </a:stretch>
        </p:blipFill>
        <p:spPr bwMode="auto">
          <a:xfrm>
            <a:off x="6846975" y="793480"/>
            <a:ext cx="1695450" cy="1552575"/>
          </a:xfrm>
          <a:prstGeom prst="rect">
            <a:avLst/>
          </a:prstGeom>
          <a:noFill/>
          <a:ln w="9525">
            <a:noFill/>
            <a:round/>
          </a:ln>
          <a:effectLst/>
        </p:spPr>
      </p:pic>
      <p:sp>
        <p:nvSpPr>
          <p:cNvPr id="29" name="Text Box 22"/>
          <p:cNvSpPr txBox="1">
            <a:spLocks noChangeArrowheads="1"/>
          </p:cNvSpPr>
          <p:nvPr/>
        </p:nvSpPr>
        <p:spPr bwMode="auto">
          <a:xfrm>
            <a:off x="6490422" y="2726613"/>
            <a:ext cx="2694305"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12. Delete front, Rear = 1, Front = 5.</a:t>
            </a:r>
          </a:p>
        </p:txBody>
      </p:sp>
      <p:pic>
        <p:nvPicPr>
          <p:cNvPr id="30" name="Picture 23"/>
          <p:cNvPicPr>
            <a:picLocks noChangeAspect="1" noChangeArrowheads="1"/>
          </p:cNvPicPr>
          <p:nvPr/>
        </p:nvPicPr>
        <p:blipFill>
          <a:blip r:embed="rId6"/>
          <a:srcRect/>
          <a:stretch>
            <a:fillRect/>
          </a:stretch>
        </p:blipFill>
        <p:spPr bwMode="auto">
          <a:xfrm>
            <a:off x="6923175" y="3033760"/>
            <a:ext cx="1752600" cy="1552575"/>
          </a:xfrm>
          <a:prstGeom prst="rect">
            <a:avLst/>
          </a:prstGeom>
          <a:noFill/>
          <a:ln w="9525">
            <a:noFill/>
            <a:round/>
          </a:ln>
          <a:effectLst/>
        </p:spPr>
      </p:pic>
      <p:sp>
        <p:nvSpPr>
          <p:cNvPr id="31" name="Text Box 24"/>
          <p:cNvSpPr txBox="1">
            <a:spLocks noChangeArrowheads="1"/>
          </p:cNvSpPr>
          <p:nvPr/>
        </p:nvSpPr>
        <p:spPr bwMode="auto">
          <a:xfrm>
            <a:off x="6632663" y="76649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2" name="Text Box 25"/>
          <p:cNvSpPr txBox="1">
            <a:spLocks noChangeArrowheads="1"/>
          </p:cNvSpPr>
          <p:nvPr/>
        </p:nvSpPr>
        <p:spPr bwMode="auto">
          <a:xfrm>
            <a:off x="6729500" y="306868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3" name="Text Box 26"/>
          <p:cNvSpPr txBox="1">
            <a:spLocks noChangeArrowheads="1"/>
          </p:cNvSpPr>
          <p:nvPr/>
        </p:nvSpPr>
        <p:spPr bwMode="auto">
          <a:xfrm>
            <a:off x="7075575" y="206189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4" name="Text Box 27"/>
          <p:cNvSpPr txBox="1">
            <a:spLocks noChangeArrowheads="1"/>
          </p:cNvSpPr>
          <p:nvPr/>
        </p:nvSpPr>
        <p:spPr bwMode="auto">
          <a:xfrm>
            <a:off x="6680288" y="402436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996177" y="349405"/>
            <a:ext cx="3791414" cy="619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x-none" sz="2000" dirty="0"/>
              <a:t>Implementasi </a:t>
            </a:r>
            <a:r>
              <a:rPr lang="en-US" sz="2000" dirty="0"/>
              <a:t>Circular </a:t>
            </a:r>
            <a:r>
              <a:rPr lang="en-US" sz="2000" dirty="0" err="1"/>
              <a:t>dengan</a:t>
            </a:r>
            <a:r>
              <a:rPr lang="en-US" sz="2000" dirty="0"/>
              <a:t> Python</a:t>
            </a:r>
            <a:endParaRPr lang="x-none" sz="2000" dirty="0"/>
          </a:p>
        </p:txBody>
      </p:sp>
      <p:sp>
        <p:nvSpPr>
          <p:cNvPr id="3" name="Subtitle 2"/>
          <p:cNvSpPr>
            <a:spLocks noGrp="1"/>
          </p:cNvSpPr>
          <p:nvPr>
            <p:ph type="subTitle" idx="1"/>
          </p:nvPr>
        </p:nvSpPr>
        <p:spPr>
          <a:xfrm>
            <a:off x="794895" y="1175911"/>
            <a:ext cx="7323192" cy="2791677"/>
          </a:xfrm>
        </p:spPr>
        <p:txBody>
          <a:bodyPr numCol="3"/>
          <a:lstStyle/>
          <a:p>
            <a:pPr algn="l"/>
            <a:r>
              <a:rPr lang="en-US" sz="800" dirty="0"/>
              <a:t>class Node:</a:t>
            </a:r>
          </a:p>
          <a:p>
            <a:pPr algn="l"/>
            <a:r>
              <a:rPr lang="en-US" sz="800" dirty="0"/>
              <a:t>    def __</a:t>
            </a:r>
            <a:r>
              <a:rPr lang="en-US" sz="800" dirty="0" err="1"/>
              <a:t>init</a:t>
            </a:r>
            <a:r>
              <a:rPr lang="en-US" sz="800" dirty="0"/>
              <a:t>__(self, data):</a:t>
            </a:r>
          </a:p>
          <a:p>
            <a:pPr algn="l"/>
            <a:r>
              <a:rPr lang="en-US" sz="800" dirty="0"/>
              <a:t>        </a:t>
            </a:r>
            <a:r>
              <a:rPr lang="en-US" sz="800" dirty="0" err="1"/>
              <a:t>self.data</a:t>
            </a:r>
            <a:r>
              <a:rPr lang="en-US" sz="800" dirty="0"/>
              <a:t> = data</a:t>
            </a:r>
          </a:p>
          <a:p>
            <a:pPr algn="l"/>
            <a:r>
              <a:rPr lang="en-US" sz="800" dirty="0"/>
              <a:t>        </a:t>
            </a:r>
            <a:r>
              <a:rPr lang="en-US" sz="800" dirty="0" err="1"/>
              <a:t>self.next</a:t>
            </a:r>
            <a:r>
              <a:rPr lang="en-US" sz="800" dirty="0"/>
              <a:t> = None</a:t>
            </a:r>
          </a:p>
          <a:p>
            <a:pPr algn="l"/>
            <a:r>
              <a:rPr lang="en-US" sz="800" dirty="0"/>
              <a:t>        </a:t>
            </a:r>
            <a:r>
              <a:rPr lang="en-US" sz="800" dirty="0" err="1"/>
              <a:t>self.prev</a:t>
            </a:r>
            <a:r>
              <a:rPr lang="en-US" sz="800" dirty="0"/>
              <a:t> = None</a:t>
            </a:r>
          </a:p>
          <a:p>
            <a:pPr algn="l"/>
            <a:endParaRPr lang="en-US" sz="800" dirty="0"/>
          </a:p>
          <a:p>
            <a:pPr algn="l"/>
            <a:r>
              <a:rPr lang="en-US" sz="800" dirty="0"/>
              <a:t>class </a:t>
            </a:r>
            <a:r>
              <a:rPr lang="en-US" sz="800" dirty="0" err="1"/>
              <a:t>CircularQueue</a:t>
            </a:r>
            <a:r>
              <a:rPr lang="en-US" sz="800" dirty="0"/>
              <a:t>:</a:t>
            </a:r>
          </a:p>
          <a:p>
            <a:pPr algn="l"/>
            <a:r>
              <a:rPr lang="en-US" sz="800" dirty="0"/>
              <a:t>    def __</a:t>
            </a:r>
            <a:r>
              <a:rPr lang="en-US" sz="800" dirty="0" err="1"/>
              <a:t>init</a:t>
            </a:r>
            <a:r>
              <a:rPr lang="en-US" sz="800" dirty="0"/>
              <a:t>__(self):</a:t>
            </a:r>
          </a:p>
          <a:p>
            <a:pPr algn="l"/>
            <a:r>
              <a:rPr lang="en-US" sz="800" dirty="0"/>
              <a:t>        </a:t>
            </a:r>
            <a:r>
              <a:rPr lang="en-US" sz="800" dirty="0" err="1"/>
              <a:t>self.front</a:t>
            </a:r>
            <a:r>
              <a:rPr lang="en-US" sz="800" dirty="0"/>
              <a:t> = None</a:t>
            </a:r>
          </a:p>
          <a:p>
            <a:pPr algn="l"/>
            <a:r>
              <a:rPr lang="en-US" sz="800" dirty="0"/>
              <a:t>        </a:t>
            </a:r>
            <a:r>
              <a:rPr lang="en-US" sz="800" dirty="0" err="1"/>
              <a:t>self.rear</a:t>
            </a:r>
            <a:r>
              <a:rPr lang="en-US" sz="800" dirty="0"/>
              <a:t> = None</a:t>
            </a:r>
          </a:p>
          <a:p>
            <a:pPr algn="l"/>
            <a:endParaRPr lang="en-US" sz="800" dirty="0"/>
          </a:p>
          <a:p>
            <a:pPr algn="l"/>
            <a:r>
              <a:rPr lang="en-US" sz="800" dirty="0"/>
              <a:t>    def </a:t>
            </a:r>
            <a:r>
              <a:rPr lang="en-US" sz="800" dirty="0" err="1"/>
              <a:t>is_empty</a:t>
            </a:r>
            <a:r>
              <a:rPr lang="en-US" sz="800" dirty="0"/>
              <a:t>(self):</a:t>
            </a:r>
          </a:p>
          <a:p>
            <a:pPr algn="l"/>
            <a:r>
              <a:rPr lang="en-US" sz="800" dirty="0"/>
              <a:t>        return </a:t>
            </a:r>
            <a:r>
              <a:rPr lang="en-US" sz="800" dirty="0" err="1"/>
              <a:t>self.front</a:t>
            </a:r>
            <a:r>
              <a:rPr lang="en-US" sz="800" dirty="0"/>
              <a:t> is None</a:t>
            </a:r>
          </a:p>
          <a:p>
            <a:pPr algn="l"/>
            <a:endParaRPr lang="en-US" sz="800" dirty="0"/>
          </a:p>
          <a:p>
            <a:pPr algn="l"/>
            <a:r>
              <a:rPr lang="en-US" sz="800" dirty="0"/>
              <a:t>    def enqueue(self, data):</a:t>
            </a:r>
          </a:p>
          <a:p>
            <a:pPr algn="l"/>
            <a:r>
              <a:rPr lang="en-US" sz="800" dirty="0"/>
              <a:t>        </a:t>
            </a:r>
            <a:r>
              <a:rPr lang="en-US" sz="800" dirty="0" err="1"/>
              <a:t>new_node</a:t>
            </a:r>
            <a:r>
              <a:rPr lang="en-US" sz="800" dirty="0"/>
              <a:t> = Node(data)</a:t>
            </a:r>
          </a:p>
          <a:p>
            <a:pPr algn="l"/>
            <a:r>
              <a:rPr lang="en-US" sz="800" dirty="0"/>
              <a:t>        if </a:t>
            </a:r>
            <a:r>
              <a:rPr lang="en-US" sz="800" dirty="0" err="1"/>
              <a:t>self.is_empty</a:t>
            </a:r>
            <a:r>
              <a:rPr lang="en-US" sz="800" dirty="0"/>
              <a:t>():</a:t>
            </a:r>
          </a:p>
          <a:p>
            <a:pPr algn="l"/>
            <a:r>
              <a:rPr lang="en-US" sz="800" dirty="0"/>
              <a:t>            </a:t>
            </a:r>
            <a:r>
              <a:rPr lang="en-US" sz="800" dirty="0" err="1"/>
              <a:t>self.front</a:t>
            </a:r>
            <a:r>
              <a:rPr lang="en-US" sz="800" dirty="0"/>
              <a:t> = </a:t>
            </a:r>
            <a:r>
              <a:rPr lang="en-US" sz="800" dirty="0" err="1"/>
              <a:t>self.rear</a:t>
            </a:r>
            <a:r>
              <a:rPr lang="en-US" sz="800" dirty="0"/>
              <a:t> = </a:t>
            </a:r>
            <a:r>
              <a:rPr lang="en-US" sz="800" dirty="0" err="1"/>
              <a:t>new_node</a:t>
            </a:r>
            <a:endParaRPr lang="en-US" sz="800" dirty="0"/>
          </a:p>
          <a:p>
            <a:pPr algn="l"/>
            <a:r>
              <a:rPr lang="en-US" sz="800" dirty="0"/>
              <a:t>            </a:t>
            </a:r>
            <a:r>
              <a:rPr lang="en-US" sz="800" dirty="0" err="1"/>
              <a:t>self.front.next</a:t>
            </a:r>
            <a:r>
              <a:rPr lang="en-US" sz="800" dirty="0"/>
              <a:t> = </a:t>
            </a:r>
            <a:r>
              <a:rPr lang="en-US" sz="800" dirty="0" err="1"/>
              <a:t>self.front.prev</a:t>
            </a:r>
            <a:r>
              <a:rPr lang="en-US" sz="800" dirty="0"/>
              <a:t> = </a:t>
            </a:r>
            <a:r>
              <a:rPr lang="en-US" sz="800" dirty="0" err="1"/>
              <a:t>self.front</a:t>
            </a:r>
            <a:endParaRPr lang="en-US" sz="800" dirty="0"/>
          </a:p>
          <a:p>
            <a:pPr algn="l"/>
            <a:r>
              <a:rPr lang="en-US" sz="800" dirty="0"/>
              <a:t>        else:</a:t>
            </a:r>
          </a:p>
          <a:p>
            <a:pPr algn="l"/>
            <a:r>
              <a:rPr lang="en-US" sz="800" dirty="0"/>
              <a:t>            </a:t>
            </a:r>
            <a:r>
              <a:rPr lang="en-US" sz="800" dirty="0" err="1"/>
              <a:t>new_node.prev</a:t>
            </a:r>
            <a:r>
              <a:rPr lang="en-US" sz="800" dirty="0"/>
              <a:t> = </a:t>
            </a:r>
            <a:r>
              <a:rPr lang="en-US" sz="800" dirty="0" err="1"/>
              <a:t>self.rear</a:t>
            </a:r>
            <a:endParaRPr lang="en-US" sz="800" dirty="0"/>
          </a:p>
          <a:p>
            <a:pPr algn="l"/>
            <a:r>
              <a:rPr lang="en-US" sz="800" dirty="0"/>
              <a:t>            </a:t>
            </a:r>
            <a:r>
              <a:rPr lang="en-US" sz="800" dirty="0" err="1"/>
              <a:t>new_node.next</a:t>
            </a:r>
            <a:r>
              <a:rPr lang="en-US" sz="800" dirty="0"/>
              <a:t> = </a:t>
            </a:r>
            <a:r>
              <a:rPr lang="en-US" sz="800" dirty="0" err="1"/>
              <a:t>self.front</a:t>
            </a:r>
            <a:endParaRPr lang="en-US" sz="800" dirty="0"/>
          </a:p>
          <a:p>
            <a:pPr algn="l"/>
            <a:r>
              <a:rPr lang="en-US" sz="800" dirty="0"/>
              <a:t>            </a:t>
            </a:r>
            <a:r>
              <a:rPr lang="en-US" sz="800" dirty="0" err="1"/>
              <a:t>self.rear.next</a:t>
            </a:r>
            <a:r>
              <a:rPr lang="en-US" sz="800" dirty="0"/>
              <a:t> = </a:t>
            </a:r>
            <a:r>
              <a:rPr lang="en-US" sz="800" dirty="0" err="1"/>
              <a:t>new_node</a:t>
            </a:r>
            <a:endParaRPr lang="en-US" sz="800" dirty="0"/>
          </a:p>
          <a:p>
            <a:pPr algn="l"/>
            <a:r>
              <a:rPr lang="en-US" sz="800" dirty="0"/>
              <a:t>            </a:t>
            </a:r>
            <a:r>
              <a:rPr lang="en-US" sz="800" dirty="0" err="1"/>
              <a:t>self.front.prev</a:t>
            </a:r>
            <a:r>
              <a:rPr lang="en-US" sz="800" dirty="0"/>
              <a:t> = </a:t>
            </a:r>
            <a:r>
              <a:rPr lang="en-US" sz="800" dirty="0" err="1"/>
              <a:t>new_node</a:t>
            </a:r>
            <a:endParaRPr lang="en-US" sz="800" dirty="0"/>
          </a:p>
          <a:p>
            <a:pPr algn="l"/>
            <a:r>
              <a:rPr lang="en-US" sz="800" dirty="0"/>
              <a:t>            </a:t>
            </a:r>
            <a:r>
              <a:rPr lang="en-US" sz="800" dirty="0" err="1"/>
              <a:t>self.rear</a:t>
            </a:r>
            <a:r>
              <a:rPr lang="en-US" sz="800" dirty="0"/>
              <a:t> = </a:t>
            </a:r>
            <a:r>
              <a:rPr lang="en-US" sz="800" dirty="0" err="1"/>
              <a:t>new_node</a:t>
            </a:r>
            <a:endParaRPr lang="en-US" sz="800" dirty="0"/>
          </a:p>
          <a:p>
            <a:pPr algn="l"/>
            <a:r>
              <a:rPr lang="en-US" sz="800" dirty="0"/>
              <a:t>        print(</a:t>
            </a:r>
            <a:r>
              <a:rPr lang="en-US" sz="800" dirty="0" err="1"/>
              <a:t>f"Enqueued</a:t>
            </a:r>
            <a:r>
              <a:rPr lang="en-US" sz="800" dirty="0"/>
              <a:t>: {data}")</a:t>
            </a:r>
          </a:p>
          <a:p>
            <a:pPr algn="l"/>
            <a:endParaRPr lang="en-US" sz="800" dirty="0"/>
          </a:p>
          <a:p>
            <a:pPr algn="l"/>
            <a:r>
              <a:rPr lang="en-US" sz="800" dirty="0"/>
              <a:t>    def dequeue(self):</a:t>
            </a:r>
          </a:p>
          <a:p>
            <a:pPr algn="l"/>
            <a:r>
              <a:rPr lang="en-US" sz="800" dirty="0"/>
              <a:t>        if </a:t>
            </a:r>
            <a:r>
              <a:rPr lang="en-US" sz="800" dirty="0" err="1"/>
              <a:t>self.is_empty</a:t>
            </a:r>
            <a:r>
              <a:rPr lang="en-US" sz="800" dirty="0"/>
              <a:t>():</a:t>
            </a:r>
          </a:p>
          <a:p>
            <a:pPr algn="l"/>
            <a:r>
              <a:rPr lang="en-US" sz="800" dirty="0"/>
              <a:t>            print("</a:t>
            </a:r>
            <a:r>
              <a:rPr lang="en-US" sz="800" dirty="0" err="1"/>
              <a:t>Antrian</a:t>
            </a:r>
            <a:r>
              <a:rPr lang="en-US" sz="800" dirty="0"/>
              <a:t> </a:t>
            </a:r>
            <a:r>
              <a:rPr lang="en-US" sz="800" dirty="0" err="1"/>
              <a:t>kosong</a:t>
            </a:r>
            <a:r>
              <a:rPr lang="en-US" sz="800" dirty="0"/>
              <a:t>")</a:t>
            </a:r>
          </a:p>
          <a:p>
            <a:pPr algn="l"/>
            <a:r>
              <a:rPr lang="en-US" sz="800" dirty="0"/>
              <a:t>            return None</a:t>
            </a:r>
          </a:p>
          <a:p>
            <a:pPr algn="l"/>
            <a:r>
              <a:rPr lang="en-US" sz="800" dirty="0"/>
              <a:t>        data = </a:t>
            </a:r>
            <a:r>
              <a:rPr lang="en-US" sz="800" dirty="0" err="1"/>
              <a:t>self.front.data</a:t>
            </a:r>
            <a:endParaRPr lang="en-US" sz="800" dirty="0"/>
          </a:p>
          <a:p>
            <a:pPr algn="l"/>
            <a:r>
              <a:rPr lang="en-US" sz="800" dirty="0"/>
              <a:t>        if </a:t>
            </a:r>
            <a:r>
              <a:rPr lang="en-US" sz="800" dirty="0" err="1"/>
              <a:t>self.front</a:t>
            </a:r>
            <a:r>
              <a:rPr lang="en-US" sz="800" dirty="0"/>
              <a:t> == </a:t>
            </a:r>
            <a:r>
              <a:rPr lang="en-US" sz="800" dirty="0" err="1"/>
              <a:t>self.rear</a:t>
            </a:r>
            <a:r>
              <a:rPr lang="en-US" sz="800" dirty="0"/>
              <a:t>:</a:t>
            </a:r>
          </a:p>
          <a:p>
            <a:pPr algn="l"/>
            <a:r>
              <a:rPr lang="en-US" sz="800" dirty="0"/>
              <a:t>            </a:t>
            </a:r>
            <a:r>
              <a:rPr lang="en-US" sz="800" dirty="0" err="1"/>
              <a:t>self.front</a:t>
            </a:r>
            <a:r>
              <a:rPr lang="en-US" sz="800" dirty="0"/>
              <a:t> = </a:t>
            </a:r>
            <a:r>
              <a:rPr lang="en-US" sz="800" dirty="0" err="1"/>
              <a:t>self.rear</a:t>
            </a:r>
            <a:r>
              <a:rPr lang="en-US" sz="800" dirty="0"/>
              <a:t> = None</a:t>
            </a:r>
          </a:p>
          <a:p>
            <a:pPr algn="l"/>
            <a:r>
              <a:rPr lang="en-US" sz="800" dirty="0"/>
              <a:t>        else:</a:t>
            </a:r>
          </a:p>
          <a:p>
            <a:pPr algn="l"/>
            <a:r>
              <a:rPr lang="en-US" sz="800" dirty="0"/>
              <a:t>            </a:t>
            </a:r>
            <a:r>
              <a:rPr lang="en-US" sz="800" dirty="0" err="1"/>
              <a:t>self.front</a:t>
            </a:r>
            <a:r>
              <a:rPr lang="en-US" sz="800" dirty="0"/>
              <a:t> = </a:t>
            </a:r>
            <a:r>
              <a:rPr lang="en-US" sz="800" dirty="0" err="1"/>
              <a:t>self.front.next</a:t>
            </a:r>
            <a:endParaRPr lang="en-US" sz="800" dirty="0"/>
          </a:p>
          <a:p>
            <a:pPr algn="l"/>
            <a:r>
              <a:rPr lang="en-US" sz="800" dirty="0"/>
              <a:t>            </a:t>
            </a:r>
            <a:r>
              <a:rPr lang="en-US" sz="800" dirty="0" err="1"/>
              <a:t>self.front.prev</a:t>
            </a:r>
            <a:r>
              <a:rPr lang="en-US" sz="800" dirty="0"/>
              <a:t> = </a:t>
            </a:r>
            <a:r>
              <a:rPr lang="en-US" sz="800" dirty="0" err="1"/>
              <a:t>self.rear</a:t>
            </a:r>
            <a:endParaRPr lang="en-US" sz="800" dirty="0"/>
          </a:p>
          <a:p>
            <a:pPr algn="l"/>
            <a:r>
              <a:rPr lang="en-US" sz="800" dirty="0"/>
              <a:t>            </a:t>
            </a:r>
            <a:r>
              <a:rPr lang="en-US" sz="800" dirty="0" err="1"/>
              <a:t>self.rear.next</a:t>
            </a:r>
            <a:r>
              <a:rPr lang="en-US" sz="800" dirty="0"/>
              <a:t> = </a:t>
            </a:r>
            <a:r>
              <a:rPr lang="en-US" sz="800" dirty="0" err="1"/>
              <a:t>self.front</a:t>
            </a:r>
            <a:endParaRPr lang="en-US" sz="800" dirty="0"/>
          </a:p>
          <a:p>
            <a:pPr algn="l"/>
            <a:r>
              <a:rPr lang="en-US" sz="800" dirty="0"/>
              <a:t>        print(</a:t>
            </a:r>
            <a:r>
              <a:rPr lang="en-US" sz="800" dirty="0" err="1"/>
              <a:t>f"Dequeued</a:t>
            </a:r>
            <a:r>
              <a:rPr lang="en-US" sz="800" dirty="0"/>
              <a:t>: {data}")</a:t>
            </a:r>
          </a:p>
          <a:p>
            <a:pPr algn="l"/>
            <a:r>
              <a:rPr lang="en-US" sz="800" dirty="0"/>
              <a:t>        return data</a:t>
            </a:r>
          </a:p>
          <a:p>
            <a:pPr algn="l"/>
            <a:endParaRPr lang="en-US" sz="800" dirty="0"/>
          </a:p>
          <a:p>
            <a:pPr algn="l"/>
            <a:r>
              <a:rPr lang="en-US" sz="800" dirty="0"/>
              <a:t>    def display(self):</a:t>
            </a:r>
          </a:p>
          <a:p>
            <a:pPr algn="l"/>
            <a:r>
              <a:rPr lang="en-US" sz="800" dirty="0"/>
              <a:t>        if </a:t>
            </a:r>
            <a:r>
              <a:rPr lang="en-US" sz="800" dirty="0" err="1"/>
              <a:t>self.is_empty</a:t>
            </a:r>
            <a:r>
              <a:rPr lang="en-US" sz="800" dirty="0"/>
              <a:t>():</a:t>
            </a:r>
          </a:p>
          <a:p>
            <a:pPr algn="l"/>
            <a:r>
              <a:rPr lang="en-US" sz="800" dirty="0"/>
              <a:t>            print("</a:t>
            </a:r>
            <a:r>
              <a:rPr lang="en-US" sz="800" dirty="0" err="1"/>
              <a:t>Antrian</a:t>
            </a:r>
            <a:r>
              <a:rPr lang="en-US" sz="800" dirty="0"/>
              <a:t> </a:t>
            </a:r>
            <a:r>
              <a:rPr lang="en-US" sz="800" dirty="0" err="1"/>
              <a:t>kosong</a:t>
            </a:r>
            <a:r>
              <a:rPr lang="en-US" sz="800" dirty="0"/>
              <a:t>")</a:t>
            </a:r>
          </a:p>
          <a:p>
            <a:pPr algn="l"/>
            <a:r>
              <a:rPr lang="en-US" sz="800" dirty="0"/>
              <a:t>            return</a:t>
            </a:r>
          </a:p>
          <a:p>
            <a:pPr algn="l"/>
            <a:r>
              <a:rPr lang="en-US" sz="800" dirty="0"/>
              <a:t>        print("Element </a:t>
            </a:r>
            <a:r>
              <a:rPr lang="en-US" sz="800" dirty="0" err="1"/>
              <a:t>antrian</a:t>
            </a:r>
            <a:r>
              <a:rPr lang="en-US" sz="800" dirty="0"/>
              <a:t>:")</a:t>
            </a:r>
          </a:p>
          <a:p>
            <a:pPr algn="l"/>
            <a:r>
              <a:rPr lang="en-US" sz="800" dirty="0"/>
              <a:t>        current = </a:t>
            </a:r>
            <a:r>
              <a:rPr lang="en-US" sz="800" dirty="0" err="1"/>
              <a:t>self.front</a:t>
            </a:r>
            <a:endParaRPr lang="en-US" sz="800" dirty="0"/>
          </a:p>
          <a:p>
            <a:pPr algn="l"/>
            <a:r>
              <a:rPr lang="en-US" sz="800" dirty="0"/>
              <a:t>        while True:</a:t>
            </a:r>
          </a:p>
          <a:p>
            <a:pPr algn="l"/>
            <a:r>
              <a:rPr lang="en-US" sz="800" dirty="0"/>
              <a:t>            print(</a:t>
            </a:r>
            <a:r>
              <a:rPr lang="en-US" sz="800" dirty="0" err="1"/>
              <a:t>current.data</a:t>
            </a:r>
            <a:r>
              <a:rPr lang="en-US" sz="800" dirty="0"/>
              <a:t>, end=" ")</a:t>
            </a:r>
          </a:p>
          <a:p>
            <a:pPr algn="l"/>
            <a:r>
              <a:rPr lang="en-US" sz="800" dirty="0"/>
              <a:t>            if current == </a:t>
            </a:r>
            <a:r>
              <a:rPr lang="en-US" sz="800" dirty="0" err="1"/>
              <a:t>self.rear</a:t>
            </a:r>
            <a:r>
              <a:rPr lang="en-US" sz="800" dirty="0"/>
              <a:t>:</a:t>
            </a:r>
          </a:p>
          <a:p>
            <a:pPr algn="l"/>
            <a:r>
              <a:rPr lang="en-US" sz="800" dirty="0"/>
              <a:t>                break</a:t>
            </a:r>
          </a:p>
          <a:p>
            <a:pPr algn="l"/>
            <a:r>
              <a:rPr lang="en-US" sz="800" dirty="0"/>
              <a:t>            current = </a:t>
            </a:r>
            <a:r>
              <a:rPr lang="en-US" sz="800" dirty="0" err="1"/>
              <a:t>current.next</a:t>
            </a:r>
            <a:endParaRPr lang="en-US" sz="800" dirty="0"/>
          </a:p>
          <a:p>
            <a:pPr algn="l"/>
            <a:r>
              <a:rPr lang="en-US" sz="800" dirty="0"/>
              <a:t>        print()</a:t>
            </a:r>
          </a:p>
          <a:p>
            <a:pPr algn="l"/>
            <a:endParaRPr lang="en-US" sz="800" dirty="0"/>
          </a:p>
          <a:p>
            <a:pPr algn="l"/>
            <a:r>
              <a:rPr lang="en-US" sz="800" dirty="0"/>
              <a:t>def main():</a:t>
            </a:r>
          </a:p>
          <a:p>
            <a:pPr algn="l"/>
            <a:r>
              <a:rPr lang="en-US" sz="800" dirty="0"/>
              <a:t>    </a:t>
            </a:r>
            <a:r>
              <a:rPr lang="en-US" sz="800" dirty="0" err="1"/>
              <a:t>cq</a:t>
            </a:r>
            <a:r>
              <a:rPr lang="en-US" sz="800" dirty="0"/>
              <a:t> = </a:t>
            </a:r>
            <a:r>
              <a:rPr lang="en-US" sz="800" dirty="0" err="1"/>
              <a:t>CircularQueue</a:t>
            </a:r>
            <a:r>
              <a:rPr lang="en-US" sz="800" dirty="0"/>
              <a:t>()</a:t>
            </a:r>
          </a:p>
          <a:p>
            <a:pPr algn="l"/>
            <a:endParaRPr lang="en-US" sz="800" dirty="0"/>
          </a:p>
          <a:p>
            <a:pPr algn="l"/>
            <a:r>
              <a:rPr lang="en-US" sz="800" dirty="0"/>
              <a:t>    while True:</a:t>
            </a:r>
          </a:p>
          <a:p>
            <a:pPr algn="l"/>
            <a:r>
              <a:rPr lang="en-US" sz="800" dirty="0"/>
              <a:t>        print("\</a:t>
            </a:r>
            <a:r>
              <a:rPr lang="en-US" sz="800" dirty="0" err="1"/>
              <a:t>nMenu</a:t>
            </a:r>
            <a:r>
              <a:rPr lang="en-US" sz="800" dirty="0"/>
              <a:t>:")</a:t>
            </a:r>
          </a:p>
          <a:p>
            <a:pPr algn="l"/>
            <a:r>
              <a:rPr lang="en-US" sz="800" dirty="0"/>
              <a:t>        print("1. Enqueue")</a:t>
            </a:r>
          </a:p>
          <a:p>
            <a:pPr algn="l"/>
            <a:r>
              <a:rPr lang="en-US" sz="800" dirty="0"/>
              <a:t>        print("2. Dequeue")</a:t>
            </a:r>
          </a:p>
          <a:p>
            <a:pPr algn="l"/>
            <a:r>
              <a:rPr lang="en-US" sz="800" dirty="0"/>
              <a:t>        print("3. Display")</a:t>
            </a:r>
          </a:p>
          <a:p>
            <a:pPr algn="l"/>
            <a:r>
              <a:rPr lang="en-US" sz="800" dirty="0"/>
              <a:t>        print("4. Exit")</a:t>
            </a:r>
          </a:p>
          <a:p>
            <a:pPr algn="l"/>
            <a:r>
              <a:rPr lang="en-US" sz="800" dirty="0"/>
              <a:t>        choice = int(input("</a:t>
            </a:r>
            <a:r>
              <a:rPr lang="en-US" sz="800" dirty="0" err="1"/>
              <a:t>masukan</a:t>
            </a:r>
            <a:r>
              <a:rPr lang="en-US" sz="800" dirty="0"/>
              <a:t> </a:t>
            </a:r>
            <a:r>
              <a:rPr lang="en-US" sz="800" dirty="0" err="1"/>
              <a:t>pilihan</a:t>
            </a:r>
            <a:r>
              <a:rPr lang="en-US" sz="800" dirty="0"/>
              <a:t> </a:t>
            </a:r>
            <a:r>
              <a:rPr lang="en-US" sz="800" dirty="0" err="1"/>
              <a:t>anda</a:t>
            </a:r>
            <a:r>
              <a:rPr lang="en-US" sz="800" dirty="0"/>
              <a:t>: "))</a:t>
            </a:r>
          </a:p>
          <a:p>
            <a:pPr algn="l"/>
            <a:endParaRPr lang="en-US" sz="800" dirty="0"/>
          </a:p>
          <a:p>
            <a:pPr algn="l"/>
            <a:r>
              <a:rPr lang="en-US" sz="800" dirty="0"/>
              <a:t>        if choice == 1:</a:t>
            </a:r>
          </a:p>
          <a:p>
            <a:pPr algn="l"/>
            <a:r>
              <a:rPr lang="en-US" sz="800" dirty="0"/>
              <a:t>            </a:t>
            </a:r>
            <a:r>
              <a:rPr lang="en-US" sz="800" dirty="0" err="1"/>
              <a:t>data_input</a:t>
            </a:r>
            <a:r>
              <a:rPr lang="en-US" sz="800" dirty="0"/>
              <a:t> = input("</a:t>
            </a:r>
            <a:r>
              <a:rPr lang="en-US" sz="800" dirty="0" err="1"/>
              <a:t>masukan</a:t>
            </a:r>
            <a:r>
              <a:rPr lang="en-US" sz="800" dirty="0"/>
              <a:t> data enqueue (</a:t>
            </a:r>
            <a:r>
              <a:rPr lang="en-US" sz="800" dirty="0" err="1"/>
              <a:t>dengan</a:t>
            </a:r>
            <a:r>
              <a:rPr lang="en-US" sz="800" dirty="0"/>
              <a:t> </a:t>
            </a:r>
            <a:r>
              <a:rPr lang="en-US" sz="800" dirty="0" err="1"/>
              <a:t>pembatas</a:t>
            </a:r>
            <a:r>
              <a:rPr lang="en-US" sz="800" dirty="0"/>
              <a:t> </a:t>
            </a:r>
            <a:r>
              <a:rPr lang="en-US" sz="800" dirty="0" err="1"/>
              <a:t>spasi</a:t>
            </a:r>
            <a:r>
              <a:rPr lang="en-US" sz="800" dirty="0"/>
              <a:t>/</a:t>
            </a:r>
            <a:r>
              <a:rPr lang="en-US" sz="800" dirty="0" err="1"/>
              <a:t>koma</a:t>
            </a:r>
            <a:r>
              <a:rPr lang="en-US" sz="800" dirty="0"/>
              <a:t>): ")</a:t>
            </a:r>
          </a:p>
          <a:p>
            <a:pPr algn="l"/>
            <a:r>
              <a:rPr lang="en-US" sz="800" dirty="0"/>
              <a:t>            # Split the input by space or comma and convert to integers</a:t>
            </a:r>
          </a:p>
          <a:p>
            <a:pPr algn="l"/>
            <a:r>
              <a:rPr lang="en-US" sz="800" dirty="0"/>
              <a:t>            </a:t>
            </a:r>
            <a:r>
              <a:rPr lang="en-US" sz="800" dirty="0" err="1"/>
              <a:t>data_list</a:t>
            </a:r>
            <a:r>
              <a:rPr lang="en-US" sz="800" dirty="0"/>
              <a:t> = [int(</a:t>
            </a:r>
            <a:r>
              <a:rPr lang="en-US" sz="800" dirty="0" err="1"/>
              <a:t>x.strip</a:t>
            </a:r>
            <a:r>
              <a:rPr lang="en-US" sz="800" dirty="0"/>
              <a:t>()) for x in </a:t>
            </a:r>
            <a:r>
              <a:rPr lang="en-US" sz="800" dirty="0" err="1"/>
              <a:t>data_input.replace</a:t>
            </a:r>
            <a:r>
              <a:rPr lang="en-US" sz="800" dirty="0"/>
              <a:t>(',', ' ').split()]</a:t>
            </a:r>
          </a:p>
          <a:p>
            <a:pPr algn="l"/>
            <a:r>
              <a:rPr lang="en-US" sz="800" dirty="0"/>
              <a:t>            for data in </a:t>
            </a:r>
            <a:r>
              <a:rPr lang="en-US" sz="800" dirty="0" err="1"/>
              <a:t>data_list</a:t>
            </a:r>
            <a:r>
              <a:rPr lang="en-US" sz="800" dirty="0"/>
              <a:t>:</a:t>
            </a:r>
          </a:p>
          <a:p>
            <a:pPr algn="l"/>
            <a:r>
              <a:rPr lang="en-US" sz="800" dirty="0"/>
              <a:t>                </a:t>
            </a:r>
            <a:r>
              <a:rPr lang="en-US" sz="800" dirty="0" err="1"/>
              <a:t>cq.enqueue</a:t>
            </a:r>
            <a:r>
              <a:rPr lang="en-US" sz="800" dirty="0"/>
              <a:t>(data)</a:t>
            </a:r>
          </a:p>
          <a:p>
            <a:pPr algn="l"/>
            <a:r>
              <a:rPr lang="en-US" sz="800" dirty="0"/>
              <a:t>        </a:t>
            </a:r>
            <a:r>
              <a:rPr lang="en-US" sz="800" dirty="0" err="1"/>
              <a:t>elif</a:t>
            </a:r>
            <a:r>
              <a:rPr lang="en-US" sz="800" dirty="0"/>
              <a:t> choice == 2:</a:t>
            </a:r>
          </a:p>
          <a:p>
            <a:pPr algn="l"/>
            <a:r>
              <a:rPr lang="en-US" sz="800" dirty="0"/>
              <a:t>            </a:t>
            </a:r>
            <a:r>
              <a:rPr lang="en-US" sz="800" dirty="0" err="1"/>
              <a:t>cq.dequeue</a:t>
            </a:r>
            <a:r>
              <a:rPr lang="en-US" sz="800" dirty="0"/>
              <a:t>()</a:t>
            </a:r>
          </a:p>
          <a:p>
            <a:pPr algn="l"/>
            <a:r>
              <a:rPr lang="en-US" sz="800" dirty="0"/>
              <a:t>        </a:t>
            </a:r>
            <a:r>
              <a:rPr lang="en-US" sz="800" dirty="0" err="1"/>
              <a:t>elif</a:t>
            </a:r>
            <a:r>
              <a:rPr lang="en-US" sz="800" dirty="0"/>
              <a:t> choice == 3:</a:t>
            </a:r>
          </a:p>
          <a:p>
            <a:pPr algn="l"/>
            <a:r>
              <a:rPr lang="en-US" sz="800" dirty="0"/>
              <a:t>            </a:t>
            </a:r>
            <a:r>
              <a:rPr lang="en-US" sz="800" dirty="0" err="1"/>
              <a:t>cq.display</a:t>
            </a:r>
            <a:r>
              <a:rPr lang="en-US" sz="800" dirty="0"/>
              <a:t>()</a:t>
            </a:r>
          </a:p>
          <a:p>
            <a:pPr algn="l"/>
            <a:r>
              <a:rPr lang="en-US" sz="800" dirty="0"/>
              <a:t>        </a:t>
            </a:r>
            <a:r>
              <a:rPr lang="en-US" sz="800" dirty="0" err="1"/>
              <a:t>elif</a:t>
            </a:r>
            <a:r>
              <a:rPr lang="en-US" sz="800" dirty="0"/>
              <a:t> choice == 4:</a:t>
            </a:r>
          </a:p>
          <a:p>
            <a:pPr algn="l"/>
            <a:r>
              <a:rPr lang="en-US" sz="800" dirty="0"/>
              <a:t>            print("Exiting...")</a:t>
            </a:r>
          </a:p>
          <a:p>
            <a:pPr algn="l"/>
            <a:r>
              <a:rPr lang="en-US" sz="800" dirty="0"/>
              <a:t>            break</a:t>
            </a:r>
          </a:p>
          <a:p>
            <a:pPr algn="l"/>
            <a:r>
              <a:rPr lang="en-US" sz="800" dirty="0"/>
              <a:t>        else:</a:t>
            </a:r>
          </a:p>
          <a:p>
            <a:pPr algn="l"/>
            <a:r>
              <a:rPr lang="en-US" sz="800" dirty="0"/>
              <a:t>            print("</a:t>
            </a:r>
            <a:r>
              <a:rPr lang="en-US" sz="800" dirty="0" err="1"/>
              <a:t>pilihan</a:t>
            </a:r>
            <a:r>
              <a:rPr lang="en-US" sz="800" dirty="0"/>
              <a:t> </a:t>
            </a:r>
            <a:r>
              <a:rPr lang="en-US" sz="800" dirty="0" err="1"/>
              <a:t>tidak</a:t>
            </a:r>
            <a:r>
              <a:rPr lang="en-US" sz="800" dirty="0"/>
              <a:t> </a:t>
            </a:r>
            <a:r>
              <a:rPr lang="en-US" sz="800" dirty="0" err="1"/>
              <a:t>ada</a:t>
            </a:r>
            <a:r>
              <a:rPr lang="en-US" sz="800" dirty="0"/>
              <a:t> </a:t>
            </a:r>
            <a:r>
              <a:rPr lang="en-US" sz="800" dirty="0" err="1"/>
              <a:t>dalam</a:t>
            </a:r>
            <a:r>
              <a:rPr lang="en-US" sz="800" dirty="0"/>
              <a:t> menu, </a:t>
            </a:r>
            <a:r>
              <a:rPr lang="en-US" sz="800" dirty="0" err="1"/>
              <a:t>coba</a:t>
            </a:r>
            <a:r>
              <a:rPr lang="en-US" sz="800" dirty="0"/>
              <a:t> </a:t>
            </a:r>
            <a:r>
              <a:rPr lang="en-US" sz="800" dirty="0" err="1"/>
              <a:t>lagi</a:t>
            </a:r>
            <a:r>
              <a:rPr lang="en-US" sz="800" dirty="0"/>
              <a:t>.")</a:t>
            </a:r>
          </a:p>
          <a:p>
            <a:pPr algn="l"/>
            <a:endParaRPr lang="en-US" sz="800" dirty="0"/>
          </a:p>
          <a:p>
            <a:pPr algn="l"/>
            <a:r>
              <a:rPr lang="en-US" sz="800" dirty="0"/>
              <a:t>if __name__ == "__main__":</a:t>
            </a:r>
          </a:p>
          <a:p>
            <a:pPr algn="l"/>
            <a:r>
              <a:rPr lang="en-US" sz="800" dirty="0"/>
              <a:t>    main()</a:t>
            </a:r>
          </a:p>
          <a:p>
            <a:pPr algn="l"/>
            <a:r>
              <a:rPr lang="en-US" sz="800" dirty="0"/>
              <a:t>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996177" y="349405"/>
            <a:ext cx="3791414" cy="619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Output</a:t>
            </a:r>
            <a:endParaRPr lang="x-none" sz="2000" dirty="0"/>
          </a:p>
        </p:txBody>
      </p:sp>
      <p:pic>
        <p:nvPicPr>
          <p:cNvPr id="6" name="Picture 5">
            <a:extLst>
              <a:ext uri="{FF2B5EF4-FFF2-40B4-BE49-F238E27FC236}">
                <a16:creationId xmlns:a16="http://schemas.microsoft.com/office/drawing/2014/main" id="{74A82332-4D7E-369A-BF9C-20D4984A436E}"/>
              </a:ext>
            </a:extLst>
          </p:cNvPr>
          <p:cNvPicPr>
            <a:picLocks noChangeAspect="1"/>
          </p:cNvPicPr>
          <p:nvPr/>
        </p:nvPicPr>
        <p:blipFill>
          <a:blip r:embed="rId3"/>
          <a:stretch>
            <a:fillRect/>
          </a:stretch>
        </p:blipFill>
        <p:spPr>
          <a:xfrm>
            <a:off x="1128748" y="906662"/>
            <a:ext cx="5044877" cy="2163640"/>
          </a:xfrm>
          <a:prstGeom prst="rect">
            <a:avLst/>
          </a:prstGeom>
        </p:spPr>
      </p:pic>
      <p:pic>
        <p:nvPicPr>
          <p:cNvPr id="8" name="Picture 7">
            <a:extLst>
              <a:ext uri="{FF2B5EF4-FFF2-40B4-BE49-F238E27FC236}">
                <a16:creationId xmlns:a16="http://schemas.microsoft.com/office/drawing/2014/main" id="{DAFA29A5-1DEE-E515-15FC-FD00FA645C7B}"/>
              </a:ext>
            </a:extLst>
          </p:cNvPr>
          <p:cNvPicPr>
            <a:picLocks noChangeAspect="1"/>
          </p:cNvPicPr>
          <p:nvPr/>
        </p:nvPicPr>
        <p:blipFill>
          <a:blip r:embed="rId4"/>
          <a:stretch>
            <a:fillRect/>
          </a:stretch>
        </p:blipFill>
        <p:spPr>
          <a:xfrm>
            <a:off x="1128748" y="3395395"/>
            <a:ext cx="5044877" cy="1341236"/>
          </a:xfrm>
          <a:prstGeom prst="rect">
            <a:avLst/>
          </a:prstGeom>
        </p:spPr>
      </p:pic>
      <p:grpSp>
        <p:nvGrpSpPr>
          <p:cNvPr id="9" name="Google Shape;4766;p64">
            <a:extLst>
              <a:ext uri="{FF2B5EF4-FFF2-40B4-BE49-F238E27FC236}">
                <a16:creationId xmlns:a16="http://schemas.microsoft.com/office/drawing/2014/main" id="{EBAACA5B-EFF4-7650-D3F2-69FCB5E3F536}"/>
              </a:ext>
            </a:extLst>
          </p:cNvPr>
          <p:cNvGrpSpPr/>
          <p:nvPr/>
        </p:nvGrpSpPr>
        <p:grpSpPr>
          <a:xfrm>
            <a:off x="6595358" y="3161394"/>
            <a:ext cx="1419894" cy="1575237"/>
            <a:chOff x="1260950" y="-166737"/>
            <a:chExt cx="5129675" cy="5643987"/>
          </a:xfrm>
        </p:grpSpPr>
        <p:sp>
          <p:nvSpPr>
            <p:cNvPr id="10" name="Google Shape;4767;p64">
              <a:extLst>
                <a:ext uri="{FF2B5EF4-FFF2-40B4-BE49-F238E27FC236}">
                  <a16:creationId xmlns:a16="http://schemas.microsoft.com/office/drawing/2014/main" id="{FCB1F64C-AB8D-4036-4E80-E48B33830814}"/>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68;p64">
              <a:extLst>
                <a:ext uri="{FF2B5EF4-FFF2-40B4-BE49-F238E27FC236}">
                  <a16:creationId xmlns:a16="http://schemas.microsoft.com/office/drawing/2014/main" id="{4791F7D6-8FD3-7700-71C4-5D8E3DC2C7B7}"/>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69;p64">
              <a:extLst>
                <a:ext uri="{FF2B5EF4-FFF2-40B4-BE49-F238E27FC236}">
                  <a16:creationId xmlns:a16="http://schemas.microsoft.com/office/drawing/2014/main" id="{5829C750-93A6-16B2-8A67-A4CB626612A0}"/>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70;p64">
              <a:extLst>
                <a:ext uri="{FF2B5EF4-FFF2-40B4-BE49-F238E27FC236}">
                  <a16:creationId xmlns:a16="http://schemas.microsoft.com/office/drawing/2014/main" id="{371811C6-56C6-24B5-B4D5-152E096A3400}"/>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71;p64">
              <a:extLst>
                <a:ext uri="{FF2B5EF4-FFF2-40B4-BE49-F238E27FC236}">
                  <a16:creationId xmlns:a16="http://schemas.microsoft.com/office/drawing/2014/main" id="{27AE4578-27E8-23A1-2F9D-3AA99D112637}"/>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2;p64">
              <a:extLst>
                <a:ext uri="{FF2B5EF4-FFF2-40B4-BE49-F238E27FC236}">
                  <a16:creationId xmlns:a16="http://schemas.microsoft.com/office/drawing/2014/main" id="{70128066-64A4-A515-BDC6-36F07039BA0C}"/>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3;p64">
              <a:extLst>
                <a:ext uri="{FF2B5EF4-FFF2-40B4-BE49-F238E27FC236}">
                  <a16:creationId xmlns:a16="http://schemas.microsoft.com/office/drawing/2014/main" id="{2420689C-DCF1-C3C7-DD37-4E0C33AB4D07}"/>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74;p64">
              <a:extLst>
                <a:ext uri="{FF2B5EF4-FFF2-40B4-BE49-F238E27FC236}">
                  <a16:creationId xmlns:a16="http://schemas.microsoft.com/office/drawing/2014/main" id="{26098D7B-4DD5-5FCE-67CB-C823B7A4D445}"/>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75;p64">
              <a:extLst>
                <a:ext uri="{FF2B5EF4-FFF2-40B4-BE49-F238E27FC236}">
                  <a16:creationId xmlns:a16="http://schemas.microsoft.com/office/drawing/2014/main" id="{034B7309-926F-E5E3-B65B-220E1A89F6E3}"/>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6;p64">
              <a:extLst>
                <a:ext uri="{FF2B5EF4-FFF2-40B4-BE49-F238E27FC236}">
                  <a16:creationId xmlns:a16="http://schemas.microsoft.com/office/drawing/2014/main" id="{7F12D233-7044-312D-5555-F5EE18F8ABB6}"/>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77;p64">
              <a:extLst>
                <a:ext uri="{FF2B5EF4-FFF2-40B4-BE49-F238E27FC236}">
                  <a16:creationId xmlns:a16="http://schemas.microsoft.com/office/drawing/2014/main" id="{7DFBEA8C-11C4-7E8E-DDA6-F7FF94E2146C}"/>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78;p64">
              <a:extLst>
                <a:ext uri="{FF2B5EF4-FFF2-40B4-BE49-F238E27FC236}">
                  <a16:creationId xmlns:a16="http://schemas.microsoft.com/office/drawing/2014/main" id="{3286E007-0D6E-3A64-DF32-8E7693508FD1}"/>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79;p64">
              <a:extLst>
                <a:ext uri="{FF2B5EF4-FFF2-40B4-BE49-F238E27FC236}">
                  <a16:creationId xmlns:a16="http://schemas.microsoft.com/office/drawing/2014/main" id="{AE9CAFDA-F039-C801-D3AE-852A6C255B13}"/>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80;p64">
              <a:extLst>
                <a:ext uri="{FF2B5EF4-FFF2-40B4-BE49-F238E27FC236}">
                  <a16:creationId xmlns:a16="http://schemas.microsoft.com/office/drawing/2014/main" id="{8D80A601-595B-E968-BA79-C6851B14230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1;p64">
              <a:extLst>
                <a:ext uri="{FF2B5EF4-FFF2-40B4-BE49-F238E27FC236}">
                  <a16:creationId xmlns:a16="http://schemas.microsoft.com/office/drawing/2014/main" id="{098ED233-3E0D-160C-A2AC-977337BDF465}"/>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2;p64">
              <a:extLst>
                <a:ext uri="{FF2B5EF4-FFF2-40B4-BE49-F238E27FC236}">
                  <a16:creationId xmlns:a16="http://schemas.microsoft.com/office/drawing/2014/main" id="{A0927704-FB12-42C4-40E9-8757108EC917}"/>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83;p64">
              <a:extLst>
                <a:ext uri="{FF2B5EF4-FFF2-40B4-BE49-F238E27FC236}">
                  <a16:creationId xmlns:a16="http://schemas.microsoft.com/office/drawing/2014/main" id="{64B8A52D-3F15-FADA-E145-B33AEE4CC7AB}"/>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84;p64">
              <a:extLst>
                <a:ext uri="{FF2B5EF4-FFF2-40B4-BE49-F238E27FC236}">
                  <a16:creationId xmlns:a16="http://schemas.microsoft.com/office/drawing/2014/main" id="{92058ABB-0371-8A67-69F7-9A1F29DB33CF}"/>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85;p64">
              <a:extLst>
                <a:ext uri="{FF2B5EF4-FFF2-40B4-BE49-F238E27FC236}">
                  <a16:creationId xmlns:a16="http://schemas.microsoft.com/office/drawing/2014/main" id="{B55E29E4-1C1B-62E0-6285-40A08D748D77}"/>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86;p64">
              <a:extLst>
                <a:ext uri="{FF2B5EF4-FFF2-40B4-BE49-F238E27FC236}">
                  <a16:creationId xmlns:a16="http://schemas.microsoft.com/office/drawing/2014/main" id="{A0730413-0685-3B86-BB61-8D22FE6298D9}"/>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87;p64">
              <a:extLst>
                <a:ext uri="{FF2B5EF4-FFF2-40B4-BE49-F238E27FC236}">
                  <a16:creationId xmlns:a16="http://schemas.microsoft.com/office/drawing/2014/main" id="{A94694D4-F45D-E658-4431-717C63BC0217}"/>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8;p64">
              <a:extLst>
                <a:ext uri="{FF2B5EF4-FFF2-40B4-BE49-F238E27FC236}">
                  <a16:creationId xmlns:a16="http://schemas.microsoft.com/office/drawing/2014/main" id="{A4E23D1F-657F-F52A-DED6-34F730AF41AD}"/>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89;p64">
              <a:extLst>
                <a:ext uri="{FF2B5EF4-FFF2-40B4-BE49-F238E27FC236}">
                  <a16:creationId xmlns:a16="http://schemas.microsoft.com/office/drawing/2014/main" id="{0E41D6E2-FF97-E256-56EA-0381D01B211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90;p64">
              <a:extLst>
                <a:ext uri="{FF2B5EF4-FFF2-40B4-BE49-F238E27FC236}">
                  <a16:creationId xmlns:a16="http://schemas.microsoft.com/office/drawing/2014/main" id="{8CFA75DB-CEDC-32F3-3423-631A3BDECCF0}"/>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91;p64">
              <a:extLst>
                <a:ext uri="{FF2B5EF4-FFF2-40B4-BE49-F238E27FC236}">
                  <a16:creationId xmlns:a16="http://schemas.microsoft.com/office/drawing/2014/main" id="{AE8899B7-BDBC-A1EB-6D7F-DA2845F9D67F}"/>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92;p64">
              <a:extLst>
                <a:ext uri="{FF2B5EF4-FFF2-40B4-BE49-F238E27FC236}">
                  <a16:creationId xmlns:a16="http://schemas.microsoft.com/office/drawing/2014/main" id="{A5751C30-5CE8-1C76-D117-5365DD4B816B}"/>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93;p64">
              <a:extLst>
                <a:ext uri="{FF2B5EF4-FFF2-40B4-BE49-F238E27FC236}">
                  <a16:creationId xmlns:a16="http://schemas.microsoft.com/office/drawing/2014/main" id="{79572346-C0D5-9973-27FA-1113F309D80B}"/>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94;p64">
              <a:extLst>
                <a:ext uri="{FF2B5EF4-FFF2-40B4-BE49-F238E27FC236}">
                  <a16:creationId xmlns:a16="http://schemas.microsoft.com/office/drawing/2014/main" id="{91392AAB-A9D7-1304-9A7D-DE29351FAD2B}"/>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95;p64">
              <a:extLst>
                <a:ext uri="{FF2B5EF4-FFF2-40B4-BE49-F238E27FC236}">
                  <a16:creationId xmlns:a16="http://schemas.microsoft.com/office/drawing/2014/main" id="{54493C4E-CE63-147D-395A-03294CFDA227}"/>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96;p64">
              <a:extLst>
                <a:ext uri="{FF2B5EF4-FFF2-40B4-BE49-F238E27FC236}">
                  <a16:creationId xmlns:a16="http://schemas.microsoft.com/office/drawing/2014/main" id="{0D1798B1-DA5D-EACB-31FB-7016654C2026}"/>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97;p64">
              <a:extLst>
                <a:ext uri="{FF2B5EF4-FFF2-40B4-BE49-F238E27FC236}">
                  <a16:creationId xmlns:a16="http://schemas.microsoft.com/office/drawing/2014/main" id="{934A9942-0E37-E4CE-8ECC-9181A8F4FB44}"/>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98;p64">
              <a:extLst>
                <a:ext uri="{FF2B5EF4-FFF2-40B4-BE49-F238E27FC236}">
                  <a16:creationId xmlns:a16="http://schemas.microsoft.com/office/drawing/2014/main" id="{2F63528A-87EB-A82B-5C84-5EF685C3BDC4}"/>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9;p64">
              <a:extLst>
                <a:ext uri="{FF2B5EF4-FFF2-40B4-BE49-F238E27FC236}">
                  <a16:creationId xmlns:a16="http://schemas.microsoft.com/office/drawing/2014/main" id="{488A6C7E-2C62-807C-30C5-FA5B55432460}"/>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00;p64">
              <a:extLst>
                <a:ext uri="{FF2B5EF4-FFF2-40B4-BE49-F238E27FC236}">
                  <a16:creationId xmlns:a16="http://schemas.microsoft.com/office/drawing/2014/main" id="{C63D061D-F63D-51CA-2041-C613FF76F18B}"/>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01;p64">
              <a:extLst>
                <a:ext uri="{FF2B5EF4-FFF2-40B4-BE49-F238E27FC236}">
                  <a16:creationId xmlns:a16="http://schemas.microsoft.com/office/drawing/2014/main" id="{B06AE0E4-CCC2-73BB-C0E5-5E7D9B8BEF7A}"/>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02;p64">
              <a:extLst>
                <a:ext uri="{FF2B5EF4-FFF2-40B4-BE49-F238E27FC236}">
                  <a16:creationId xmlns:a16="http://schemas.microsoft.com/office/drawing/2014/main" id="{B5CEF26F-8827-9A29-02FC-46343AB03D24}"/>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03;p64">
              <a:extLst>
                <a:ext uri="{FF2B5EF4-FFF2-40B4-BE49-F238E27FC236}">
                  <a16:creationId xmlns:a16="http://schemas.microsoft.com/office/drawing/2014/main" id="{97A20088-C8FE-F174-874C-08A072898AB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04;p64">
              <a:extLst>
                <a:ext uri="{FF2B5EF4-FFF2-40B4-BE49-F238E27FC236}">
                  <a16:creationId xmlns:a16="http://schemas.microsoft.com/office/drawing/2014/main" id="{0FE5C273-932D-FBF7-674D-6A40C0AA31C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05;p64">
              <a:extLst>
                <a:ext uri="{FF2B5EF4-FFF2-40B4-BE49-F238E27FC236}">
                  <a16:creationId xmlns:a16="http://schemas.microsoft.com/office/drawing/2014/main" id="{316B26CB-A621-0B6C-3346-0A6A2454C10C}"/>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6;p64">
              <a:extLst>
                <a:ext uri="{FF2B5EF4-FFF2-40B4-BE49-F238E27FC236}">
                  <a16:creationId xmlns:a16="http://schemas.microsoft.com/office/drawing/2014/main" id="{5AB45BFF-C258-A4C5-7067-1A17B7568304}"/>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07;p64">
              <a:extLst>
                <a:ext uri="{FF2B5EF4-FFF2-40B4-BE49-F238E27FC236}">
                  <a16:creationId xmlns:a16="http://schemas.microsoft.com/office/drawing/2014/main" id="{BA3349B3-0863-3BCC-F1BF-22C0AD459F7C}"/>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08;p64">
              <a:extLst>
                <a:ext uri="{FF2B5EF4-FFF2-40B4-BE49-F238E27FC236}">
                  <a16:creationId xmlns:a16="http://schemas.microsoft.com/office/drawing/2014/main" id="{81C67B32-14C2-CC64-8BEB-19E3191C98EB}"/>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09;p64">
              <a:extLst>
                <a:ext uri="{FF2B5EF4-FFF2-40B4-BE49-F238E27FC236}">
                  <a16:creationId xmlns:a16="http://schemas.microsoft.com/office/drawing/2014/main" id="{BEA1F046-42ED-AAD5-FD10-D3596CCE9C28}"/>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10;p64">
              <a:extLst>
                <a:ext uri="{FF2B5EF4-FFF2-40B4-BE49-F238E27FC236}">
                  <a16:creationId xmlns:a16="http://schemas.microsoft.com/office/drawing/2014/main" id="{71827842-D200-147B-94CD-21153659215C}"/>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11;p64">
              <a:extLst>
                <a:ext uri="{FF2B5EF4-FFF2-40B4-BE49-F238E27FC236}">
                  <a16:creationId xmlns:a16="http://schemas.microsoft.com/office/drawing/2014/main" id="{7F95DA2C-76D0-55DB-1FF6-BEB3EB150E7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12;p64">
              <a:extLst>
                <a:ext uri="{FF2B5EF4-FFF2-40B4-BE49-F238E27FC236}">
                  <a16:creationId xmlns:a16="http://schemas.microsoft.com/office/drawing/2014/main" id="{75972BD5-4947-517A-A2E0-B1FEF38416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13;p64">
              <a:extLst>
                <a:ext uri="{FF2B5EF4-FFF2-40B4-BE49-F238E27FC236}">
                  <a16:creationId xmlns:a16="http://schemas.microsoft.com/office/drawing/2014/main" id="{07E27FA8-D038-90FD-E3A8-E4342EC84A60}"/>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14;p64">
              <a:extLst>
                <a:ext uri="{FF2B5EF4-FFF2-40B4-BE49-F238E27FC236}">
                  <a16:creationId xmlns:a16="http://schemas.microsoft.com/office/drawing/2014/main" id="{D0DF42F2-A461-5235-E86E-396F36245D17}"/>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15;p64">
              <a:extLst>
                <a:ext uri="{FF2B5EF4-FFF2-40B4-BE49-F238E27FC236}">
                  <a16:creationId xmlns:a16="http://schemas.microsoft.com/office/drawing/2014/main" id="{89EED6F0-4F9C-3A49-FFA0-9BB92AF3DDBD}"/>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16;p64">
              <a:extLst>
                <a:ext uri="{FF2B5EF4-FFF2-40B4-BE49-F238E27FC236}">
                  <a16:creationId xmlns:a16="http://schemas.microsoft.com/office/drawing/2014/main" id="{6E86152E-10CA-DC78-7428-3A421D571C5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17;p64">
              <a:extLst>
                <a:ext uri="{FF2B5EF4-FFF2-40B4-BE49-F238E27FC236}">
                  <a16:creationId xmlns:a16="http://schemas.microsoft.com/office/drawing/2014/main" id="{2E850C2F-70F3-5A21-07F6-05C8BB0AD752}"/>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18;p64">
              <a:extLst>
                <a:ext uri="{FF2B5EF4-FFF2-40B4-BE49-F238E27FC236}">
                  <a16:creationId xmlns:a16="http://schemas.microsoft.com/office/drawing/2014/main" id="{55FA3AF2-A781-838D-5342-A42199D6AF66}"/>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19;p64">
              <a:extLst>
                <a:ext uri="{FF2B5EF4-FFF2-40B4-BE49-F238E27FC236}">
                  <a16:creationId xmlns:a16="http://schemas.microsoft.com/office/drawing/2014/main" id="{55B0A0F5-1587-CD04-EA8D-5978D443BCF9}"/>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20;p64">
              <a:extLst>
                <a:ext uri="{FF2B5EF4-FFF2-40B4-BE49-F238E27FC236}">
                  <a16:creationId xmlns:a16="http://schemas.microsoft.com/office/drawing/2014/main" id="{D6E275BA-206E-0189-8491-20C4CD3151A6}"/>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4821;p64">
              <a:extLst>
                <a:ext uri="{FF2B5EF4-FFF2-40B4-BE49-F238E27FC236}">
                  <a16:creationId xmlns:a16="http://schemas.microsoft.com/office/drawing/2014/main" id="{383E1B78-BA93-D47D-A339-B1349F61743D}"/>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4822;p64">
              <a:extLst>
                <a:ext uri="{FF2B5EF4-FFF2-40B4-BE49-F238E27FC236}">
                  <a16:creationId xmlns:a16="http://schemas.microsoft.com/office/drawing/2014/main" id="{0A3D1CD5-1381-B2E7-E6BE-786C5CC897A9}"/>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4823;p64">
              <a:extLst>
                <a:ext uri="{FF2B5EF4-FFF2-40B4-BE49-F238E27FC236}">
                  <a16:creationId xmlns:a16="http://schemas.microsoft.com/office/drawing/2014/main" id="{2662E7D9-ECCD-DCAC-E954-EFA57B8380D5}"/>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4824;p64">
              <a:extLst>
                <a:ext uri="{FF2B5EF4-FFF2-40B4-BE49-F238E27FC236}">
                  <a16:creationId xmlns:a16="http://schemas.microsoft.com/office/drawing/2014/main" id="{D1431D6D-D77F-33CF-D429-D45D70133F4B}"/>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4825;p64">
              <a:extLst>
                <a:ext uri="{FF2B5EF4-FFF2-40B4-BE49-F238E27FC236}">
                  <a16:creationId xmlns:a16="http://schemas.microsoft.com/office/drawing/2014/main" id="{F00D8D10-8962-879B-43B7-05933C0C64CA}"/>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4826;p64">
              <a:extLst>
                <a:ext uri="{FF2B5EF4-FFF2-40B4-BE49-F238E27FC236}">
                  <a16:creationId xmlns:a16="http://schemas.microsoft.com/office/drawing/2014/main" id="{52BCEF2F-8978-BBCA-5351-DDA2A906B47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4827;p64">
              <a:extLst>
                <a:ext uri="{FF2B5EF4-FFF2-40B4-BE49-F238E27FC236}">
                  <a16:creationId xmlns:a16="http://schemas.microsoft.com/office/drawing/2014/main" id="{779983CD-D3DF-A302-33AB-1E5AA7CFEAC3}"/>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4828;p64">
              <a:extLst>
                <a:ext uri="{FF2B5EF4-FFF2-40B4-BE49-F238E27FC236}">
                  <a16:creationId xmlns:a16="http://schemas.microsoft.com/office/drawing/2014/main" id="{EC3044ED-8E70-34F5-487C-687139279147}"/>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4829;p64">
              <a:extLst>
                <a:ext uri="{FF2B5EF4-FFF2-40B4-BE49-F238E27FC236}">
                  <a16:creationId xmlns:a16="http://schemas.microsoft.com/office/drawing/2014/main" id="{DE13F3B8-A8AA-D4D9-9024-ED8C277D0192}"/>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4830;p64">
              <a:extLst>
                <a:ext uri="{FF2B5EF4-FFF2-40B4-BE49-F238E27FC236}">
                  <a16:creationId xmlns:a16="http://schemas.microsoft.com/office/drawing/2014/main" id="{65B67251-495C-9A5D-3098-F7E4296D8949}"/>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4831;p64">
              <a:extLst>
                <a:ext uri="{FF2B5EF4-FFF2-40B4-BE49-F238E27FC236}">
                  <a16:creationId xmlns:a16="http://schemas.microsoft.com/office/drawing/2014/main" id="{41EDF0F4-74F1-E580-1974-F9E0AAF05712}"/>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4832;p64">
              <a:extLst>
                <a:ext uri="{FF2B5EF4-FFF2-40B4-BE49-F238E27FC236}">
                  <a16:creationId xmlns:a16="http://schemas.microsoft.com/office/drawing/2014/main" id="{D8ADF85A-B44F-2B77-67EF-80C4571AD755}"/>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4833;p64">
              <a:extLst>
                <a:ext uri="{FF2B5EF4-FFF2-40B4-BE49-F238E27FC236}">
                  <a16:creationId xmlns:a16="http://schemas.microsoft.com/office/drawing/2014/main" id="{53C06721-34FE-B841-EEC6-ED8B1768B735}"/>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4834;p64">
              <a:extLst>
                <a:ext uri="{FF2B5EF4-FFF2-40B4-BE49-F238E27FC236}">
                  <a16:creationId xmlns:a16="http://schemas.microsoft.com/office/drawing/2014/main" id="{8832D2BD-AEE2-9A2D-1B99-FEAC20FE9872}"/>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4835;p64">
              <a:extLst>
                <a:ext uri="{FF2B5EF4-FFF2-40B4-BE49-F238E27FC236}">
                  <a16:creationId xmlns:a16="http://schemas.microsoft.com/office/drawing/2014/main" id="{84164546-4398-07CF-0730-64988C6BB049}"/>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4836;p64">
              <a:extLst>
                <a:ext uri="{FF2B5EF4-FFF2-40B4-BE49-F238E27FC236}">
                  <a16:creationId xmlns:a16="http://schemas.microsoft.com/office/drawing/2014/main" id="{C3442518-5F83-5C8C-BFE4-7A46E1675417}"/>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4837;p64">
              <a:extLst>
                <a:ext uri="{FF2B5EF4-FFF2-40B4-BE49-F238E27FC236}">
                  <a16:creationId xmlns:a16="http://schemas.microsoft.com/office/drawing/2014/main" id="{A19BA54F-22FA-03BD-E567-3717A2C7DBD4}"/>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4838;p64">
              <a:extLst>
                <a:ext uri="{FF2B5EF4-FFF2-40B4-BE49-F238E27FC236}">
                  <a16:creationId xmlns:a16="http://schemas.microsoft.com/office/drawing/2014/main" id="{4E97775B-7AE3-5054-D6D2-7B7445180DA4}"/>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4839;p64">
              <a:extLst>
                <a:ext uri="{FF2B5EF4-FFF2-40B4-BE49-F238E27FC236}">
                  <a16:creationId xmlns:a16="http://schemas.microsoft.com/office/drawing/2014/main" id="{D62D0387-BAB5-853D-51F4-6AC6B25440DF}"/>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4840;p64">
              <a:extLst>
                <a:ext uri="{FF2B5EF4-FFF2-40B4-BE49-F238E27FC236}">
                  <a16:creationId xmlns:a16="http://schemas.microsoft.com/office/drawing/2014/main" id="{ADA62A90-40AF-DF19-CC72-4EEC14CEB7E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4841;p64">
              <a:extLst>
                <a:ext uri="{FF2B5EF4-FFF2-40B4-BE49-F238E27FC236}">
                  <a16:creationId xmlns:a16="http://schemas.microsoft.com/office/drawing/2014/main" id="{FD449727-AA8D-459A-9483-5E2CE551BD97}"/>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4842;p64">
              <a:extLst>
                <a:ext uri="{FF2B5EF4-FFF2-40B4-BE49-F238E27FC236}">
                  <a16:creationId xmlns:a16="http://schemas.microsoft.com/office/drawing/2014/main" id="{2CD3A81B-4A76-5250-9D21-3BB7844A49C2}"/>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4843;p64">
              <a:extLst>
                <a:ext uri="{FF2B5EF4-FFF2-40B4-BE49-F238E27FC236}">
                  <a16:creationId xmlns:a16="http://schemas.microsoft.com/office/drawing/2014/main" id="{F13494FF-A48A-E6B0-1990-4DB5B0DBDA26}"/>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4844;p64">
              <a:extLst>
                <a:ext uri="{FF2B5EF4-FFF2-40B4-BE49-F238E27FC236}">
                  <a16:creationId xmlns:a16="http://schemas.microsoft.com/office/drawing/2014/main" id="{8A6BE4A6-5DC7-E4C0-0E0D-782D2EDF8DF2}"/>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4845;p64">
              <a:extLst>
                <a:ext uri="{FF2B5EF4-FFF2-40B4-BE49-F238E27FC236}">
                  <a16:creationId xmlns:a16="http://schemas.microsoft.com/office/drawing/2014/main" id="{401D2652-D938-3B65-719F-C4C6AC0985B8}"/>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4846;p64">
              <a:extLst>
                <a:ext uri="{FF2B5EF4-FFF2-40B4-BE49-F238E27FC236}">
                  <a16:creationId xmlns:a16="http://schemas.microsoft.com/office/drawing/2014/main" id="{42874138-832B-6413-6F7B-382CA1EF07CD}"/>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4847;p64">
              <a:extLst>
                <a:ext uri="{FF2B5EF4-FFF2-40B4-BE49-F238E27FC236}">
                  <a16:creationId xmlns:a16="http://schemas.microsoft.com/office/drawing/2014/main" id="{22831F3F-0B1A-4E0A-FB91-96F5512975F7}"/>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4848;p64">
              <a:extLst>
                <a:ext uri="{FF2B5EF4-FFF2-40B4-BE49-F238E27FC236}">
                  <a16:creationId xmlns:a16="http://schemas.microsoft.com/office/drawing/2014/main" id="{2A318419-348E-DBA8-5634-469B52C0EB81}"/>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4849;p64">
              <a:extLst>
                <a:ext uri="{FF2B5EF4-FFF2-40B4-BE49-F238E27FC236}">
                  <a16:creationId xmlns:a16="http://schemas.microsoft.com/office/drawing/2014/main" id="{6A3AF155-E59A-AE1D-5CDD-D4585CB79213}"/>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4850;p64">
              <a:extLst>
                <a:ext uri="{FF2B5EF4-FFF2-40B4-BE49-F238E27FC236}">
                  <a16:creationId xmlns:a16="http://schemas.microsoft.com/office/drawing/2014/main" id="{54B161D0-08CC-0CE0-7297-63FE41C4F1F4}"/>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4851;p64">
              <a:extLst>
                <a:ext uri="{FF2B5EF4-FFF2-40B4-BE49-F238E27FC236}">
                  <a16:creationId xmlns:a16="http://schemas.microsoft.com/office/drawing/2014/main" id="{76506D55-5CE7-34E7-CAAB-06DF06E2AD3A}"/>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4852;p64">
              <a:extLst>
                <a:ext uri="{FF2B5EF4-FFF2-40B4-BE49-F238E27FC236}">
                  <a16:creationId xmlns:a16="http://schemas.microsoft.com/office/drawing/2014/main" id="{409FAA29-E1AA-4E70-ECED-C2A85BC41CAD}"/>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4853;p64">
              <a:extLst>
                <a:ext uri="{FF2B5EF4-FFF2-40B4-BE49-F238E27FC236}">
                  <a16:creationId xmlns:a16="http://schemas.microsoft.com/office/drawing/2014/main" id="{E234A262-EB90-66F5-0D4F-159DB1FE8D03}"/>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4854;p64">
              <a:extLst>
                <a:ext uri="{FF2B5EF4-FFF2-40B4-BE49-F238E27FC236}">
                  <a16:creationId xmlns:a16="http://schemas.microsoft.com/office/drawing/2014/main" id="{12A6759F-EA7C-F6B4-5C6D-623A7C30E9ED}"/>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4855;p64">
              <a:extLst>
                <a:ext uri="{FF2B5EF4-FFF2-40B4-BE49-F238E27FC236}">
                  <a16:creationId xmlns:a16="http://schemas.microsoft.com/office/drawing/2014/main" id="{618C940D-2FEB-EE7A-0A1B-525364852FAB}"/>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4856;p64">
              <a:extLst>
                <a:ext uri="{FF2B5EF4-FFF2-40B4-BE49-F238E27FC236}">
                  <a16:creationId xmlns:a16="http://schemas.microsoft.com/office/drawing/2014/main" id="{789440CB-9A46-314A-32AA-85BE9899E46E}"/>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4857;p64">
              <a:extLst>
                <a:ext uri="{FF2B5EF4-FFF2-40B4-BE49-F238E27FC236}">
                  <a16:creationId xmlns:a16="http://schemas.microsoft.com/office/drawing/2014/main" id="{3E037BC2-EEEF-DF72-4459-EA54790789E5}"/>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4858;p64">
              <a:extLst>
                <a:ext uri="{FF2B5EF4-FFF2-40B4-BE49-F238E27FC236}">
                  <a16:creationId xmlns:a16="http://schemas.microsoft.com/office/drawing/2014/main" id="{39A49411-1F2C-93C6-58D5-8E875EA82E8A}"/>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4859;p64">
              <a:extLst>
                <a:ext uri="{FF2B5EF4-FFF2-40B4-BE49-F238E27FC236}">
                  <a16:creationId xmlns:a16="http://schemas.microsoft.com/office/drawing/2014/main" id="{2C32B8C4-05C2-2867-86CB-CBD7700C7411}"/>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4860;p64">
              <a:extLst>
                <a:ext uri="{FF2B5EF4-FFF2-40B4-BE49-F238E27FC236}">
                  <a16:creationId xmlns:a16="http://schemas.microsoft.com/office/drawing/2014/main" id="{68B0BE09-4665-BBC6-CF70-5A529B8411A0}"/>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4861;p64">
              <a:extLst>
                <a:ext uri="{FF2B5EF4-FFF2-40B4-BE49-F238E27FC236}">
                  <a16:creationId xmlns:a16="http://schemas.microsoft.com/office/drawing/2014/main" id="{E4F09102-E9BB-C3F6-3504-D56925E8BC2B}"/>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4862;p64">
              <a:extLst>
                <a:ext uri="{FF2B5EF4-FFF2-40B4-BE49-F238E27FC236}">
                  <a16:creationId xmlns:a16="http://schemas.microsoft.com/office/drawing/2014/main" id="{9A747F39-E901-25B5-7641-40C423C20146}"/>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4863;p64">
              <a:extLst>
                <a:ext uri="{FF2B5EF4-FFF2-40B4-BE49-F238E27FC236}">
                  <a16:creationId xmlns:a16="http://schemas.microsoft.com/office/drawing/2014/main" id="{434C0C33-7885-70DD-705A-F1FDE94A1E7B}"/>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4864;p64">
              <a:extLst>
                <a:ext uri="{FF2B5EF4-FFF2-40B4-BE49-F238E27FC236}">
                  <a16:creationId xmlns:a16="http://schemas.microsoft.com/office/drawing/2014/main" id="{E0718139-72E5-E992-E91B-18D506A9B007}"/>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4865;p64">
              <a:extLst>
                <a:ext uri="{FF2B5EF4-FFF2-40B4-BE49-F238E27FC236}">
                  <a16:creationId xmlns:a16="http://schemas.microsoft.com/office/drawing/2014/main" id="{D8251FB2-373F-1CDC-4548-1966BAC5479A}"/>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4866;p64">
              <a:extLst>
                <a:ext uri="{FF2B5EF4-FFF2-40B4-BE49-F238E27FC236}">
                  <a16:creationId xmlns:a16="http://schemas.microsoft.com/office/drawing/2014/main" id="{A3BF8A4A-1929-A7F8-F8BA-BE6EE317E34E}"/>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4867;p64">
              <a:extLst>
                <a:ext uri="{FF2B5EF4-FFF2-40B4-BE49-F238E27FC236}">
                  <a16:creationId xmlns:a16="http://schemas.microsoft.com/office/drawing/2014/main" id="{6D92094E-B969-3468-A5E1-54A5194A0AB5}"/>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4868;p64">
              <a:extLst>
                <a:ext uri="{FF2B5EF4-FFF2-40B4-BE49-F238E27FC236}">
                  <a16:creationId xmlns:a16="http://schemas.microsoft.com/office/drawing/2014/main" id="{66B57B92-C880-D746-D18A-9EE9D7D902E0}"/>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4869;p64">
              <a:extLst>
                <a:ext uri="{FF2B5EF4-FFF2-40B4-BE49-F238E27FC236}">
                  <a16:creationId xmlns:a16="http://schemas.microsoft.com/office/drawing/2014/main" id="{D7E8155F-D108-70F5-9850-A0BAB71AD80C}"/>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4870;p64">
              <a:extLst>
                <a:ext uri="{FF2B5EF4-FFF2-40B4-BE49-F238E27FC236}">
                  <a16:creationId xmlns:a16="http://schemas.microsoft.com/office/drawing/2014/main" id="{038F7AF8-60E0-B3C6-A8F4-34FC60A0AB5C}"/>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4871;p64">
              <a:extLst>
                <a:ext uri="{FF2B5EF4-FFF2-40B4-BE49-F238E27FC236}">
                  <a16:creationId xmlns:a16="http://schemas.microsoft.com/office/drawing/2014/main" id="{FBDB4373-72E4-3A66-1794-6C2F2E0F983B}"/>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4872;p64">
              <a:extLst>
                <a:ext uri="{FF2B5EF4-FFF2-40B4-BE49-F238E27FC236}">
                  <a16:creationId xmlns:a16="http://schemas.microsoft.com/office/drawing/2014/main" id="{5446B93B-F349-FB85-7122-990D1A900ABF}"/>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4873;p64">
              <a:extLst>
                <a:ext uri="{FF2B5EF4-FFF2-40B4-BE49-F238E27FC236}">
                  <a16:creationId xmlns:a16="http://schemas.microsoft.com/office/drawing/2014/main" id="{67D0DE69-6C2A-2A59-C066-2049B389AEFB}"/>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4874;p64">
              <a:extLst>
                <a:ext uri="{FF2B5EF4-FFF2-40B4-BE49-F238E27FC236}">
                  <a16:creationId xmlns:a16="http://schemas.microsoft.com/office/drawing/2014/main" id="{614C3AC4-7F36-21E9-1AEB-481E52F74DF3}"/>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4875;p64">
              <a:extLst>
                <a:ext uri="{FF2B5EF4-FFF2-40B4-BE49-F238E27FC236}">
                  <a16:creationId xmlns:a16="http://schemas.microsoft.com/office/drawing/2014/main" id="{35A49B48-2895-75C3-2172-D614CC3377BF}"/>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4876;p64">
              <a:extLst>
                <a:ext uri="{FF2B5EF4-FFF2-40B4-BE49-F238E27FC236}">
                  <a16:creationId xmlns:a16="http://schemas.microsoft.com/office/drawing/2014/main" id="{890E0697-828B-F798-4C33-BB30C33ECE37}"/>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4877;p64">
              <a:extLst>
                <a:ext uri="{FF2B5EF4-FFF2-40B4-BE49-F238E27FC236}">
                  <a16:creationId xmlns:a16="http://schemas.microsoft.com/office/drawing/2014/main" id="{8D61A563-1BAC-AFDB-18DD-45A2D5E5148A}"/>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4878;p64">
              <a:extLst>
                <a:ext uri="{FF2B5EF4-FFF2-40B4-BE49-F238E27FC236}">
                  <a16:creationId xmlns:a16="http://schemas.microsoft.com/office/drawing/2014/main" id="{7F15A3B3-3604-7401-D50B-A4D4A6773A78}"/>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4879;p64">
              <a:extLst>
                <a:ext uri="{FF2B5EF4-FFF2-40B4-BE49-F238E27FC236}">
                  <a16:creationId xmlns:a16="http://schemas.microsoft.com/office/drawing/2014/main" id="{5DB8EDB4-21B0-7D1B-BDB3-0839F34305E9}"/>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4880;p64">
              <a:extLst>
                <a:ext uri="{FF2B5EF4-FFF2-40B4-BE49-F238E27FC236}">
                  <a16:creationId xmlns:a16="http://schemas.microsoft.com/office/drawing/2014/main" id="{34D21CA1-BA17-7704-2942-A41FA9F92D1C}"/>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4881;p64">
              <a:extLst>
                <a:ext uri="{FF2B5EF4-FFF2-40B4-BE49-F238E27FC236}">
                  <a16:creationId xmlns:a16="http://schemas.microsoft.com/office/drawing/2014/main" id="{F2A015AB-4DDB-4F2A-26A3-523D9BC06A13}"/>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4882;p64">
              <a:extLst>
                <a:ext uri="{FF2B5EF4-FFF2-40B4-BE49-F238E27FC236}">
                  <a16:creationId xmlns:a16="http://schemas.microsoft.com/office/drawing/2014/main" id="{04568474-9A96-1D28-E552-DDACB08383FD}"/>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4883;p64">
              <a:extLst>
                <a:ext uri="{FF2B5EF4-FFF2-40B4-BE49-F238E27FC236}">
                  <a16:creationId xmlns:a16="http://schemas.microsoft.com/office/drawing/2014/main" id="{FDBB2673-B6C8-206A-317F-5EBEF4EA6760}"/>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4884;p64">
              <a:extLst>
                <a:ext uri="{FF2B5EF4-FFF2-40B4-BE49-F238E27FC236}">
                  <a16:creationId xmlns:a16="http://schemas.microsoft.com/office/drawing/2014/main" id="{B0D60FF2-386B-DD51-543A-551C30714C0F}"/>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4885;p64">
              <a:extLst>
                <a:ext uri="{FF2B5EF4-FFF2-40B4-BE49-F238E27FC236}">
                  <a16:creationId xmlns:a16="http://schemas.microsoft.com/office/drawing/2014/main" id="{B243A904-5AC9-5CAD-159B-568CAE7F2F57}"/>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4886;p64">
              <a:extLst>
                <a:ext uri="{FF2B5EF4-FFF2-40B4-BE49-F238E27FC236}">
                  <a16:creationId xmlns:a16="http://schemas.microsoft.com/office/drawing/2014/main" id="{D26DBEF9-54DF-986D-AB07-76BA19D592CE}"/>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4887;p64">
              <a:extLst>
                <a:ext uri="{FF2B5EF4-FFF2-40B4-BE49-F238E27FC236}">
                  <a16:creationId xmlns:a16="http://schemas.microsoft.com/office/drawing/2014/main" id="{D6F94CB3-039A-3136-BBF0-C1A924F6D6BB}"/>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4888;p64">
              <a:extLst>
                <a:ext uri="{FF2B5EF4-FFF2-40B4-BE49-F238E27FC236}">
                  <a16:creationId xmlns:a16="http://schemas.microsoft.com/office/drawing/2014/main" id="{881A5306-F7C0-62ED-AE8E-3939A2F3DF25}"/>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4889;p64">
              <a:extLst>
                <a:ext uri="{FF2B5EF4-FFF2-40B4-BE49-F238E27FC236}">
                  <a16:creationId xmlns:a16="http://schemas.microsoft.com/office/drawing/2014/main" id="{D6686E83-11E8-D34D-46DD-FFEFBF9B1C8B}"/>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4890;p64">
              <a:extLst>
                <a:ext uri="{FF2B5EF4-FFF2-40B4-BE49-F238E27FC236}">
                  <a16:creationId xmlns:a16="http://schemas.microsoft.com/office/drawing/2014/main" id="{51F759F9-E47A-CA38-256B-1461918E4DA6}"/>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4891;p64">
              <a:extLst>
                <a:ext uri="{FF2B5EF4-FFF2-40B4-BE49-F238E27FC236}">
                  <a16:creationId xmlns:a16="http://schemas.microsoft.com/office/drawing/2014/main" id="{113B8356-1DBF-B2D4-7F0E-6F2F1049CEB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4892;p64">
              <a:extLst>
                <a:ext uri="{FF2B5EF4-FFF2-40B4-BE49-F238E27FC236}">
                  <a16:creationId xmlns:a16="http://schemas.microsoft.com/office/drawing/2014/main" id="{A3935C98-FE3C-2602-766E-CB601249D1D7}"/>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4893;p64">
              <a:extLst>
                <a:ext uri="{FF2B5EF4-FFF2-40B4-BE49-F238E27FC236}">
                  <a16:creationId xmlns:a16="http://schemas.microsoft.com/office/drawing/2014/main" id="{61846449-E70D-D7C5-08A6-B9F64A6B461B}"/>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4894;p64">
              <a:extLst>
                <a:ext uri="{FF2B5EF4-FFF2-40B4-BE49-F238E27FC236}">
                  <a16:creationId xmlns:a16="http://schemas.microsoft.com/office/drawing/2014/main" id="{E79DB04F-61EC-4160-5B89-10A4395FED95}"/>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4895;p64">
              <a:extLst>
                <a:ext uri="{FF2B5EF4-FFF2-40B4-BE49-F238E27FC236}">
                  <a16:creationId xmlns:a16="http://schemas.microsoft.com/office/drawing/2014/main" id="{6BEA6E8E-0D69-52EC-504B-8712FCFB721B}"/>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4896;p64">
              <a:extLst>
                <a:ext uri="{FF2B5EF4-FFF2-40B4-BE49-F238E27FC236}">
                  <a16:creationId xmlns:a16="http://schemas.microsoft.com/office/drawing/2014/main" id="{A68AF3B7-F28A-E056-EA50-59899C42D300}"/>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4897;p64">
              <a:extLst>
                <a:ext uri="{FF2B5EF4-FFF2-40B4-BE49-F238E27FC236}">
                  <a16:creationId xmlns:a16="http://schemas.microsoft.com/office/drawing/2014/main" id="{A66CD808-6803-3C08-DE13-B99AE4BC622A}"/>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4898;p64">
              <a:extLst>
                <a:ext uri="{FF2B5EF4-FFF2-40B4-BE49-F238E27FC236}">
                  <a16:creationId xmlns:a16="http://schemas.microsoft.com/office/drawing/2014/main" id="{89E93FF9-1B30-26DE-4D6D-590845EC6027}"/>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4899;p64">
              <a:extLst>
                <a:ext uri="{FF2B5EF4-FFF2-40B4-BE49-F238E27FC236}">
                  <a16:creationId xmlns:a16="http://schemas.microsoft.com/office/drawing/2014/main" id="{5C6C8BC1-267D-FAE2-4744-F461CAD86D30}"/>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4900;p64">
              <a:extLst>
                <a:ext uri="{FF2B5EF4-FFF2-40B4-BE49-F238E27FC236}">
                  <a16:creationId xmlns:a16="http://schemas.microsoft.com/office/drawing/2014/main" id="{C6049C95-06BB-BA7E-AC0C-3C6DE52CCA06}"/>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4901;p64">
              <a:extLst>
                <a:ext uri="{FF2B5EF4-FFF2-40B4-BE49-F238E27FC236}">
                  <a16:creationId xmlns:a16="http://schemas.microsoft.com/office/drawing/2014/main" id="{27C3AC8F-F090-0DFA-EE75-6AE08A3D3F91}"/>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4902;p64">
              <a:extLst>
                <a:ext uri="{FF2B5EF4-FFF2-40B4-BE49-F238E27FC236}">
                  <a16:creationId xmlns:a16="http://schemas.microsoft.com/office/drawing/2014/main" id="{8A34FE02-D563-DE43-1DA7-F210C4E44FDA}"/>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4903;p64">
              <a:extLst>
                <a:ext uri="{FF2B5EF4-FFF2-40B4-BE49-F238E27FC236}">
                  <a16:creationId xmlns:a16="http://schemas.microsoft.com/office/drawing/2014/main" id="{B1206779-88A3-9006-3A32-299F34930EBB}"/>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4904;p64">
              <a:extLst>
                <a:ext uri="{FF2B5EF4-FFF2-40B4-BE49-F238E27FC236}">
                  <a16:creationId xmlns:a16="http://schemas.microsoft.com/office/drawing/2014/main" id="{435EE50D-280B-EC0F-0D01-5C869A1B970F}"/>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4905;p64">
              <a:extLst>
                <a:ext uri="{FF2B5EF4-FFF2-40B4-BE49-F238E27FC236}">
                  <a16:creationId xmlns:a16="http://schemas.microsoft.com/office/drawing/2014/main" id="{FBEFFE99-20F0-C336-95DF-818F2B75F611}"/>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4906;p64">
              <a:extLst>
                <a:ext uri="{FF2B5EF4-FFF2-40B4-BE49-F238E27FC236}">
                  <a16:creationId xmlns:a16="http://schemas.microsoft.com/office/drawing/2014/main" id="{22B0F681-3A83-1585-E2A5-7A3DE65DA6D2}"/>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4907;p64">
              <a:extLst>
                <a:ext uri="{FF2B5EF4-FFF2-40B4-BE49-F238E27FC236}">
                  <a16:creationId xmlns:a16="http://schemas.microsoft.com/office/drawing/2014/main" id="{F6006FD7-450B-BFC9-E2A7-166DFB005669}"/>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4908;p64">
              <a:extLst>
                <a:ext uri="{FF2B5EF4-FFF2-40B4-BE49-F238E27FC236}">
                  <a16:creationId xmlns:a16="http://schemas.microsoft.com/office/drawing/2014/main" id="{283AD38E-4E05-2B7A-259B-0EF6DBF98E5C}"/>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4909;p64">
              <a:extLst>
                <a:ext uri="{FF2B5EF4-FFF2-40B4-BE49-F238E27FC236}">
                  <a16:creationId xmlns:a16="http://schemas.microsoft.com/office/drawing/2014/main" id="{D504EDC8-7E3C-894E-1A93-B57DEA129201}"/>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4910;p64">
              <a:extLst>
                <a:ext uri="{FF2B5EF4-FFF2-40B4-BE49-F238E27FC236}">
                  <a16:creationId xmlns:a16="http://schemas.microsoft.com/office/drawing/2014/main" id="{0831F4CA-4DAF-1C33-84C1-1CBE34DFD4E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4911;p64">
              <a:extLst>
                <a:ext uri="{FF2B5EF4-FFF2-40B4-BE49-F238E27FC236}">
                  <a16:creationId xmlns:a16="http://schemas.microsoft.com/office/drawing/2014/main" id="{9E07784E-B1B8-C7EC-9367-E749AA4AEF1A}"/>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4912;p64">
              <a:extLst>
                <a:ext uri="{FF2B5EF4-FFF2-40B4-BE49-F238E27FC236}">
                  <a16:creationId xmlns:a16="http://schemas.microsoft.com/office/drawing/2014/main" id="{C6538CDC-0977-C954-F0D6-E96A7741EE41}"/>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4913;p64">
              <a:extLst>
                <a:ext uri="{FF2B5EF4-FFF2-40B4-BE49-F238E27FC236}">
                  <a16:creationId xmlns:a16="http://schemas.microsoft.com/office/drawing/2014/main" id="{6E9A82FC-BBEE-5254-5CB1-EA62718B6B18}"/>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4914;p64">
              <a:extLst>
                <a:ext uri="{FF2B5EF4-FFF2-40B4-BE49-F238E27FC236}">
                  <a16:creationId xmlns:a16="http://schemas.microsoft.com/office/drawing/2014/main" id="{7A6563EC-BD02-443F-8A16-FAC6CF5A7E70}"/>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4915;p64">
              <a:extLst>
                <a:ext uri="{FF2B5EF4-FFF2-40B4-BE49-F238E27FC236}">
                  <a16:creationId xmlns:a16="http://schemas.microsoft.com/office/drawing/2014/main" id="{530C3C24-EFB4-19F6-8C97-6CB6DF80F574}"/>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4916;p64">
              <a:extLst>
                <a:ext uri="{FF2B5EF4-FFF2-40B4-BE49-F238E27FC236}">
                  <a16:creationId xmlns:a16="http://schemas.microsoft.com/office/drawing/2014/main" id="{0E7D70E3-9AAE-0C00-9599-56457B8C922F}"/>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4917;p64">
              <a:extLst>
                <a:ext uri="{FF2B5EF4-FFF2-40B4-BE49-F238E27FC236}">
                  <a16:creationId xmlns:a16="http://schemas.microsoft.com/office/drawing/2014/main" id="{63C007F3-2A6D-0817-2CEA-42CF4146AD3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4918;p64">
              <a:extLst>
                <a:ext uri="{FF2B5EF4-FFF2-40B4-BE49-F238E27FC236}">
                  <a16:creationId xmlns:a16="http://schemas.microsoft.com/office/drawing/2014/main" id="{0DE6FB2A-FC7C-20B3-A9A3-16A91594052D}"/>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4919;p64">
              <a:extLst>
                <a:ext uri="{FF2B5EF4-FFF2-40B4-BE49-F238E27FC236}">
                  <a16:creationId xmlns:a16="http://schemas.microsoft.com/office/drawing/2014/main" id="{C1688B8B-1ECE-A28C-0FCA-6F37630153D8}"/>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4920;p64">
              <a:extLst>
                <a:ext uri="{FF2B5EF4-FFF2-40B4-BE49-F238E27FC236}">
                  <a16:creationId xmlns:a16="http://schemas.microsoft.com/office/drawing/2014/main" id="{AC7AAC5F-6218-56E3-85E9-4D830354639F}"/>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4921;p64">
              <a:extLst>
                <a:ext uri="{FF2B5EF4-FFF2-40B4-BE49-F238E27FC236}">
                  <a16:creationId xmlns:a16="http://schemas.microsoft.com/office/drawing/2014/main" id="{8FE65B07-CB11-6596-E5CD-58E610960B31}"/>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4922;p64">
              <a:extLst>
                <a:ext uri="{FF2B5EF4-FFF2-40B4-BE49-F238E27FC236}">
                  <a16:creationId xmlns:a16="http://schemas.microsoft.com/office/drawing/2014/main" id="{92F3F09A-5001-A8CC-434E-22CC095CBBE4}"/>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4923;p64">
              <a:extLst>
                <a:ext uri="{FF2B5EF4-FFF2-40B4-BE49-F238E27FC236}">
                  <a16:creationId xmlns:a16="http://schemas.microsoft.com/office/drawing/2014/main" id="{3F39F12C-8D75-3FD8-0103-181026A4EA6C}"/>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4924;p64">
              <a:extLst>
                <a:ext uri="{FF2B5EF4-FFF2-40B4-BE49-F238E27FC236}">
                  <a16:creationId xmlns:a16="http://schemas.microsoft.com/office/drawing/2014/main" id="{C2294F48-91E8-08CD-BB36-F0FC6A45C48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4925;p64">
              <a:extLst>
                <a:ext uri="{FF2B5EF4-FFF2-40B4-BE49-F238E27FC236}">
                  <a16:creationId xmlns:a16="http://schemas.microsoft.com/office/drawing/2014/main" id="{97B41E87-1E9C-FCD7-1B7C-BCF0F777FB32}"/>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4926;p64">
              <a:extLst>
                <a:ext uri="{FF2B5EF4-FFF2-40B4-BE49-F238E27FC236}">
                  <a16:creationId xmlns:a16="http://schemas.microsoft.com/office/drawing/2014/main" id="{FDA50F3A-57CB-5CD5-CDD9-23A8641AE706}"/>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4927;p64">
              <a:extLst>
                <a:ext uri="{FF2B5EF4-FFF2-40B4-BE49-F238E27FC236}">
                  <a16:creationId xmlns:a16="http://schemas.microsoft.com/office/drawing/2014/main" id="{2DFEB27C-2256-9C88-CAA3-15016EAAF3BB}"/>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4928;p64">
              <a:extLst>
                <a:ext uri="{FF2B5EF4-FFF2-40B4-BE49-F238E27FC236}">
                  <a16:creationId xmlns:a16="http://schemas.microsoft.com/office/drawing/2014/main" id="{3B957FC6-FB09-67D9-696C-B47F23B96FF5}"/>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4929;p64">
              <a:extLst>
                <a:ext uri="{FF2B5EF4-FFF2-40B4-BE49-F238E27FC236}">
                  <a16:creationId xmlns:a16="http://schemas.microsoft.com/office/drawing/2014/main" id="{AEA09F54-86C3-D499-1B27-EBD14893AA39}"/>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4930;p64">
              <a:extLst>
                <a:ext uri="{FF2B5EF4-FFF2-40B4-BE49-F238E27FC236}">
                  <a16:creationId xmlns:a16="http://schemas.microsoft.com/office/drawing/2014/main" id="{45CB513A-B462-5968-D3E7-BAF8563EB017}"/>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4931;p64">
              <a:extLst>
                <a:ext uri="{FF2B5EF4-FFF2-40B4-BE49-F238E27FC236}">
                  <a16:creationId xmlns:a16="http://schemas.microsoft.com/office/drawing/2014/main" id="{E08FFBBB-9B7B-E8AE-A7D4-84CBDDF9FAC5}"/>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4932;p64">
              <a:extLst>
                <a:ext uri="{FF2B5EF4-FFF2-40B4-BE49-F238E27FC236}">
                  <a16:creationId xmlns:a16="http://schemas.microsoft.com/office/drawing/2014/main" id="{B3E64A9C-24DB-AF54-3634-42FF37E79DA0}"/>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4933;p64">
              <a:extLst>
                <a:ext uri="{FF2B5EF4-FFF2-40B4-BE49-F238E27FC236}">
                  <a16:creationId xmlns:a16="http://schemas.microsoft.com/office/drawing/2014/main" id="{3FD1B24C-799C-8166-7254-A33003B8E774}"/>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4934;p64">
              <a:extLst>
                <a:ext uri="{FF2B5EF4-FFF2-40B4-BE49-F238E27FC236}">
                  <a16:creationId xmlns:a16="http://schemas.microsoft.com/office/drawing/2014/main" id="{A6348D83-24F8-E907-DABD-2D743115059D}"/>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4935;p64">
              <a:extLst>
                <a:ext uri="{FF2B5EF4-FFF2-40B4-BE49-F238E27FC236}">
                  <a16:creationId xmlns:a16="http://schemas.microsoft.com/office/drawing/2014/main" id="{A3F4BD0B-5161-13B5-6984-25B2B48A8B5A}"/>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4936;p64">
              <a:extLst>
                <a:ext uri="{FF2B5EF4-FFF2-40B4-BE49-F238E27FC236}">
                  <a16:creationId xmlns:a16="http://schemas.microsoft.com/office/drawing/2014/main" id="{E1E52ABE-5BE5-6AB0-0541-1BD8D86245F9}"/>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4937;p64">
              <a:extLst>
                <a:ext uri="{FF2B5EF4-FFF2-40B4-BE49-F238E27FC236}">
                  <a16:creationId xmlns:a16="http://schemas.microsoft.com/office/drawing/2014/main" id="{46FDE1CE-D6B3-2CC4-000E-6D223DDFCE31}"/>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4938;p64">
              <a:extLst>
                <a:ext uri="{FF2B5EF4-FFF2-40B4-BE49-F238E27FC236}">
                  <a16:creationId xmlns:a16="http://schemas.microsoft.com/office/drawing/2014/main" id="{D2715DAF-0DE5-8304-39ED-E03F1A16FEB9}"/>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4939;p64">
              <a:extLst>
                <a:ext uri="{FF2B5EF4-FFF2-40B4-BE49-F238E27FC236}">
                  <a16:creationId xmlns:a16="http://schemas.microsoft.com/office/drawing/2014/main" id="{E795B44A-97D4-828F-981B-FEE88D5E9C9B}"/>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4940;p64">
              <a:extLst>
                <a:ext uri="{FF2B5EF4-FFF2-40B4-BE49-F238E27FC236}">
                  <a16:creationId xmlns:a16="http://schemas.microsoft.com/office/drawing/2014/main" id="{1A450FC3-EAF7-4850-61B9-7E5E54288492}"/>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4941;p64">
              <a:extLst>
                <a:ext uri="{FF2B5EF4-FFF2-40B4-BE49-F238E27FC236}">
                  <a16:creationId xmlns:a16="http://schemas.microsoft.com/office/drawing/2014/main" id="{0A5A7BC6-5E07-D498-B09F-F4F348E6CB8E}"/>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4942;p64">
              <a:extLst>
                <a:ext uri="{FF2B5EF4-FFF2-40B4-BE49-F238E27FC236}">
                  <a16:creationId xmlns:a16="http://schemas.microsoft.com/office/drawing/2014/main" id="{148E5437-2634-0ACD-400A-6D720E51E134}"/>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4943;p64">
              <a:extLst>
                <a:ext uri="{FF2B5EF4-FFF2-40B4-BE49-F238E27FC236}">
                  <a16:creationId xmlns:a16="http://schemas.microsoft.com/office/drawing/2014/main" id="{E25D4228-4B92-C7F2-942C-EDE64FB2E433}"/>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4944;p64">
              <a:extLst>
                <a:ext uri="{FF2B5EF4-FFF2-40B4-BE49-F238E27FC236}">
                  <a16:creationId xmlns:a16="http://schemas.microsoft.com/office/drawing/2014/main" id="{F44EBD10-2A59-702F-5279-FBA1085659ED}"/>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658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850" y="167052"/>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PEMBAHASAN</a:t>
            </a:r>
            <a:endParaRPr dirty="0"/>
          </a:p>
        </p:txBody>
      </p:sp>
      <p:sp>
        <p:nvSpPr>
          <p:cNvPr id="2225" name="Google Shape;2225;p41"/>
          <p:cNvSpPr txBox="1">
            <a:spLocks noGrp="1"/>
          </p:cNvSpPr>
          <p:nvPr>
            <p:ph type="subTitle" idx="1"/>
          </p:nvPr>
        </p:nvSpPr>
        <p:spPr>
          <a:xfrm>
            <a:off x="1479471" y="108442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Stack </a:t>
            </a:r>
            <a:endParaRPr dirty="0"/>
          </a:p>
        </p:txBody>
      </p:sp>
      <p:sp>
        <p:nvSpPr>
          <p:cNvPr id="2226" name="Google Shape;2226;p41"/>
          <p:cNvSpPr txBox="1">
            <a:spLocks noGrp="1"/>
          </p:cNvSpPr>
          <p:nvPr>
            <p:ph type="subTitle" idx="2"/>
          </p:nvPr>
        </p:nvSpPr>
        <p:spPr>
          <a:xfrm>
            <a:off x="1479470" y="1477612"/>
            <a:ext cx="2379765" cy="8668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GB" sz="1600" dirty="0">
                <a:solidFill>
                  <a:schemeClr val="dk2"/>
                </a:solidFill>
                <a:latin typeface="Barlow Semi Condensed"/>
                <a:ea typeface="Barlow Semi Condensed"/>
                <a:cs typeface="Barlow Semi Condensed"/>
                <a:sym typeface="Barlow Semi Condensed"/>
              </a:rPr>
              <a:t>Algoritma stack</a:t>
            </a:r>
          </a:p>
          <a:p>
            <a:pPr marL="285750" lvl="0" indent="-285750" algn="l" rtl="0">
              <a:spcBef>
                <a:spcPts val="0"/>
              </a:spcBef>
              <a:spcAft>
                <a:spcPts val="0"/>
              </a:spcAft>
              <a:buFont typeface="Wingdings" panose="05000000000000000000" pitchFamily="2" charset="2"/>
              <a:buChar char="ü"/>
            </a:pPr>
            <a:r>
              <a:rPr lang="en-GB" sz="1600" dirty="0"/>
              <a:t>Implementasi</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059231" y="1136458"/>
            <a:ext cx="261280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accent1"/>
                </a:solidFill>
              </a:rPr>
              <a:t>Queue (Antrian)</a:t>
            </a:r>
            <a:endParaRPr dirty="0"/>
          </a:p>
        </p:txBody>
      </p:sp>
      <p:sp>
        <p:nvSpPr>
          <p:cNvPr id="2228" name="Google Shape;2228;p41"/>
          <p:cNvSpPr txBox="1">
            <a:spLocks noGrp="1"/>
          </p:cNvSpPr>
          <p:nvPr>
            <p:ph type="subTitle" idx="4"/>
          </p:nvPr>
        </p:nvSpPr>
        <p:spPr>
          <a:xfrm>
            <a:off x="5059232" y="1529650"/>
            <a:ext cx="2605298"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Queue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208463" y="2323176"/>
            <a:ext cx="234123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Circular</a:t>
            </a:r>
            <a:r>
              <a:rPr lang="x-none" altLang="en-GB" sz="1800" dirty="0"/>
              <a:t> Data</a:t>
            </a:r>
            <a:r>
              <a:rPr lang="en-GB" sz="1800" dirty="0"/>
              <a:t> Qeue</a:t>
            </a:r>
            <a:endParaRPr dirty="0"/>
          </a:p>
        </p:txBody>
      </p:sp>
      <p:sp>
        <p:nvSpPr>
          <p:cNvPr id="2230" name="Google Shape;2230;p41"/>
          <p:cNvSpPr txBox="1">
            <a:spLocks noGrp="1"/>
          </p:cNvSpPr>
          <p:nvPr>
            <p:ph type="subTitle" idx="6"/>
          </p:nvPr>
        </p:nvSpPr>
        <p:spPr>
          <a:xfrm>
            <a:off x="2208463" y="2716368"/>
            <a:ext cx="2534522"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Circular Queue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293822" y="2263697"/>
            <a:ext cx="199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Multi Stage Graph</a:t>
            </a:r>
            <a:endParaRPr dirty="0"/>
          </a:p>
        </p:txBody>
      </p:sp>
      <p:sp>
        <p:nvSpPr>
          <p:cNvPr id="2232" name="Google Shape;2232;p41"/>
          <p:cNvSpPr txBox="1">
            <a:spLocks noGrp="1"/>
          </p:cNvSpPr>
          <p:nvPr>
            <p:ph type="subTitle" idx="8"/>
          </p:nvPr>
        </p:nvSpPr>
        <p:spPr>
          <a:xfrm>
            <a:off x="6293822" y="2656889"/>
            <a:ext cx="2272278"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Multi Stage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33" name="Google Shape;2233;p41"/>
          <p:cNvSpPr txBox="1"/>
          <p:nvPr/>
        </p:nvSpPr>
        <p:spPr>
          <a:xfrm>
            <a:off x="281607" y="123986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006336" y="2478624"/>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5092312" y="2419145"/>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3859236" y="1291906"/>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2</a:t>
            </a:r>
            <a:endParaRPr sz="7200">
              <a:solidFill>
                <a:schemeClr val="accent1"/>
              </a:solidFill>
              <a:latin typeface="Fjalla One"/>
              <a:ea typeface="Fjalla One"/>
              <a:cs typeface="Fjalla One"/>
              <a:sym typeface="Fjalla One"/>
            </a:endParaRPr>
          </a:p>
        </p:txBody>
      </p:sp>
      <p:sp>
        <p:nvSpPr>
          <p:cNvPr id="2" name="Google Shape;2231;p41"/>
          <p:cNvSpPr txBox="1"/>
          <p:nvPr/>
        </p:nvSpPr>
        <p:spPr>
          <a:xfrm>
            <a:off x="2900149" y="3583252"/>
            <a:ext cx="19935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800" dirty="0"/>
              <a:t>Hash Table</a:t>
            </a:r>
            <a:endParaRPr lang="en-US" dirty="0"/>
          </a:p>
        </p:txBody>
      </p:sp>
      <p:sp>
        <p:nvSpPr>
          <p:cNvPr id="3" name="Google Shape;2232;p41"/>
          <p:cNvSpPr txBox="1"/>
          <p:nvPr/>
        </p:nvSpPr>
        <p:spPr>
          <a:xfrm>
            <a:off x="2900149" y="3976444"/>
            <a:ext cx="19935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Wingdings" panose="05000000000000000000" pitchFamily="2" charset="2"/>
              <a:buChar char="ü"/>
            </a:pPr>
            <a:r>
              <a:rPr lang="en-US" sz="1600" dirty="0">
                <a:solidFill>
                  <a:schemeClr val="dk2"/>
                </a:solidFill>
                <a:latin typeface="Barlow Semi Condensed"/>
                <a:ea typeface="Barlow Semi Condensed"/>
                <a:cs typeface="Barlow Semi Condensed"/>
                <a:sym typeface="Barlow Semi Condensed"/>
              </a:rPr>
              <a:t>Hashing function</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4" name="Google Shape;2235;p41"/>
          <p:cNvSpPr txBox="1"/>
          <p:nvPr/>
        </p:nvSpPr>
        <p:spPr>
          <a:xfrm>
            <a:off x="1698639" y="37387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5</a:t>
            </a:r>
            <a:endParaRPr sz="7200" dirty="0">
              <a:solidFill>
                <a:schemeClr val="accent1"/>
              </a:solidFill>
              <a:latin typeface="Fjalla One"/>
              <a:ea typeface="Fjalla One"/>
              <a:cs typeface="Fjalla One"/>
              <a:sym typeface="Fjalla One"/>
            </a:endParaRPr>
          </a:p>
        </p:txBody>
      </p:sp>
      <p:sp>
        <p:nvSpPr>
          <p:cNvPr id="5" name="Google Shape;2231;p41"/>
          <p:cNvSpPr txBox="1"/>
          <p:nvPr/>
        </p:nvSpPr>
        <p:spPr>
          <a:xfrm>
            <a:off x="6520562" y="3508914"/>
            <a:ext cx="19935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800" dirty="0"/>
              <a:t>File Index</a:t>
            </a:r>
            <a:endParaRPr lang="en-US" dirty="0"/>
          </a:p>
        </p:txBody>
      </p:sp>
      <p:sp>
        <p:nvSpPr>
          <p:cNvPr id="6" name="Google Shape;2232;p41"/>
          <p:cNvSpPr txBox="1"/>
          <p:nvPr/>
        </p:nvSpPr>
        <p:spPr>
          <a:xfrm>
            <a:off x="6572600" y="3916974"/>
            <a:ext cx="19935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Pengertian</a:t>
            </a:r>
            <a:endParaRPr lang="en-US" sz="1600" dirty="0">
              <a:solidFill>
                <a:schemeClr val="dk2"/>
              </a:solidFill>
              <a:latin typeface="Barlow Semi Condensed"/>
              <a:ea typeface="Barlow Semi Condensed"/>
              <a:cs typeface="Barlow Semi Condensed"/>
              <a:sym typeface="Barlow Semi Condensed"/>
            </a:endParaRP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7" name="Google Shape;2235;p41"/>
          <p:cNvSpPr txBox="1"/>
          <p:nvPr/>
        </p:nvSpPr>
        <p:spPr>
          <a:xfrm>
            <a:off x="5371090" y="367923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6 </a:t>
            </a:r>
            <a:endParaRPr sz="7200" dirty="0">
              <a:solidFill>
                <a:schemeClr val="accent1"/>
              </a:solidFill>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61235" y="2011680"/>
            <a:ext cx="4584700" cy="1090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x-none" altLang="en-GB" sz="4700" dirty="0"/>
              <a:t>Multistage Graph</a:t>
            </a:r>
          </a:p>
        </p:txBody>
      </p:sp>
      <p:sp>
        <p:nvSpPr>
          <p:cNvPr id="2156" name="Google Shape;2156;p38"/>
          <p:cNvSpPr txBox="1">
            <a:spLocks noGrp="1"/>
          </p:cNvSpPr>
          <p:nvPr>
            <p:ph type="title" idx="2"/>
          </p:nvPr>
        </p:nvSpPr>
        <p:spPr>
          <a:xfrm>
            <a:off x="2971800" y="1035685"/>
            <a:ext cx="2967355" cy="8496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x-none" altLang="en-GB" dirty="0"/>
              <a:t>5</a:t>
            </a:r>
          </a:p>
        </p:txBody>
      </p:sp>
      <p:sp>
        <p:nvSpPr>
          <p:cNvPr id="2157" name="Google Shape;2157;p38"/>
          <p:cNvSpPr txBox="1">
            <a:spLocks noGrp="1"/>
          </p:cNvSpPr>
          <p:nvPr>
            <p:ph type="subTitle" idx="1"/>
          </p:nvPr>
        </p:nvSpPr>
        <p:spPr>
          <a:xfrm>
            <a:off x="2806220" y="340690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x-none" altLang="en-GB" dirty="0"/>
              <a:t>Grafik Bertingkat</a:t>
            </a:r>
            <a:endParaRPr lang="x-none" altLang="en-GB" dirty="0">
              <a:latin typeface="Barlow Semi Condensed"/>
              <a:ea typeface="Barlow Semi Condensed"/>
              <a:cs typeface="Barlow Semi Condensed"/>
              <a:sym typeface="Barlow Semi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 name="Picture 1">
            <a:extLst>
              <a:ext uri="{FF2B5EF4-FFF2-40B4-BE49-F238E27FC236}">
                <a16:creationId xmlns:a16="http://schemas.microsoft.com/office/drawing/2014/main" id="{2BD22B10-EE99-3176-652D-19B531146270}"/>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649989" y="3752172"/>
            <a:ext cx="3441835" cy="140004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a:xfrm>
            <a:off x="1570714" y="111241"/>
            <a:ext cx="5496900" cy="572700"/>
          </a:xfrm>
        </p:spPr>
        <p:txBody>
          <a:bodyPr/>
          <a:lstStyle/>
          <a:p>
            <a:r>
              <a:rPr lang="x-none" altLang="en-GB" dirty="0">
                <a:sym typeface="+mn-ea"/>
              </a:rPr>
              <a:t>Multistage Graph</a:t>
            </a:r>
            <a:endParaRPr lang="en-US" dirty="0"/>
          </a:p>
        </p:txBody>
      </p:sp>
      <p:sp>
        <p:nvSpPr>
          <p:cNvPr id="2330" name="Google Shape;2330;p44"/>
          <p:cNvSpPr txBox="1">
            <a:spLocks noGrp="1"/>
          </p:cNvSpPr>
          <p:nvPr>
            <p:ph type="subTitle" idx="4294967295"/>
          </p:nvPr>
        </p:nvSpPr>
        <p:spPr>
          <a:xfrm>
            <a:off x="852506" y="683941"/>
            <a:ext cx="6651196" cy="410459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Multistage Graph </a:t>
            </a:r>
            <a:r>
              <a:rPr lang="en-US" altLang="en-GB" dirty="0" err="1">
                <a:latin typeface="Barlow Semi Condensed"/>
                <a:ea typeface="Barlow Semi Condensed"/>
                <a:cs typeface="Barlow Semi Condensed"/>
                <a:sym typeface="Barlow Semi Condensed"/>
              </a:rPr>
              <a:t>adalah</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pohon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pelacakan</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mempunyai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banyak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banyak</a:t>
            </a:r>
            <a:r>
              <a:rPr lang="en-US" altLang="en-GB" dirty="0">
                <a:latin typeface="Barlow Semi Condensed"/>
                <a:ea typeface="Barlow Semi Condensed"/>
                <a:cs typeface="Barlow Semi Condensed"/>
                <a:sym typeface="Barlow Semi Condensed"/>
              </a:rPr>
              <a:t> stage (</a:t>
            </a:r>
            <a:r>
              <a:rPr lang="en-US" altLang="en-GB" dirty="0" err="1">
                <a:latin typeface="Barlow Semi Condensed"/>
                <a:ea typeface="Barlow Semi Condensed"/>
                <a:cs typeface="Barlow Semi Condensed"/>
                <a:sym typeface="Barlow Semi Condensed"/>
              </a:rPr>
              <a:t>tingkatan</a:t>
            </a:r>
            <a:r>
              <a:rPr lang="en-US" altLang="en-GB" dirty="0">
                <a:latin typeface="Barlow Semi Condensed"/>
                <a:ea typeface="Barlow Semi Condensed"/>
                <a:cs typeface="Barlow Semi Condensed"/>
                <a:sym typeface="Barlow Semi Condensed"/>
              </a:rPr>
              <a:t>).  </a:t>
            </a:r>
          </a:p>
          <a:p>
            <a:pPr marL="0" lvl="0" indent="0" algn="just" rtl="0">
              <a:lnSpc>
                <a:spcPct val="150000"/>
              </a:lnSpc>
              <a:spcBef>
                <a:spcPts val="0"/>
              </a:spcBef>
              <a:spcAft>
                <a:spcPts val="0"/>
              </a:spcAft>
              <a:buNone/>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dan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diberi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bobot</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dapat</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digunakan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sebagai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nilai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acuan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dalam</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mencari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terpendek</a:t>
            </a:r>
            <a:r>
              <a:rPr lang="en-US" altLang="en-GB" dirty="0">
                <a:latin typeface="Barlow Semi Condensed"/>
                <a:ea typeface="Barlow Semi Condensed"/>
                <a:cs typeface="Barlow Semi Condensed"/>
                <a:sym typeface="Barlow Semi Condensed"/>
              </a:rPr>
              <a:t> (</a:t>
            </a:r>
            <a:r>
              <a:rPr lang="en-US" altLang="en-GB" i="1" dirty="0">
                <a:latin typeface="Barlow Semi Condensed"/>
                <a:ea typeface="Barlow Semi Condensed"/>
                <a:cs typeface="Barlow Semi Condensed"/>
                <a:sym typeface="Barlow Semi Condensed"/>
              </a:rPr>
              <a:t>minimum cost</a:t>
            </a:r>
            <a:r>
              <a:rPr lang="en-US" altLang="en-GB" dirty="0">
                <a:latin typeface="Barlow Semi Condensed"/>
                <a:ea typeface="Barlow Semi Condensed"/>
                <a:cs typeface="Barlow Semi Condensed"/>
                <a:sym typeface="Barlow Semi Condensed"/>
              </a:rPr>
              <a:t>)</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Prinsip dari teknik penyelesaian Multistage Graph dengan program dynamic bahwa jalur terpendek dari satu simpul (awal atau akhir) ke simpul lain di stage tertentu merupakan jalur terpendek dari stage sebelumnya ditambah dengan panjang salah satu ujung penghubung stage</a:t>
            </a:r>
            <a:r>
              <a:rPr lang="en-US" altLang="en-GB" dirty="0">
                <a:latin typeface="Barlow Semi Condensed"/>
                <a:ea typeface="Barlow Semi Condensed"/>
                <a:cs typeface="Barlow Semi Condensed"/>
                <a:sym typeface="Barlow Semi Condensed"/>
              </a:rPr>
              <a:t>. </a:t>
            </a:r>
          </a:p>
          <a:p>
            <a:pPr marL="0" lvl="0" indent="0" algn="just" rtl="0">
              <a:lnSpc>
                <a:spcPct val="150000"/>
              </a:lnSpc>
              <a:spcBef>
                <a:spcPts val="0"/>
              </a:spcBef>
              <a:spcAft>
                <a:spcPts val="0"/>
              </a:spcAft>
              <a:buNone/>
            </a:pPr>
            <a:r>
              <a:rPr lang="en-US" altLang="en-GB" dirty="0">
                <a:latin typeface="Barlow Semi Condensed"/>
                <a:ea typeface="Barlow Semi Condensed"/>
                <a:cs typeface="Barlow Semi Condensed"/>
                <a:sym typeface="Barlow Semi Condensed"/>
              </a:rPr>
              <a:t>Ada dua </a:t>
            </a:r>
            <a:r>
              <a:rPr lang="en-US" altLang="en-GB" dirty="0" err="1">
                <a:latin typeface="Barlow Semi Condensed"/>
                <a:ea typeface="Barlow Semi Condensed"/>
                <a:cs typeface="Barlow Semi Condensed"/>
                <a:sym typeface="Barlow Semi Condensed"/>
              </a:rPr>
              <a:t>Metode</a:t>
            </a:r>
            <a:r>
              <a:rPr lang="en-US" altLang="en-GB" dirty="0">
                <a:latin typeface="Barlow Semi Condensed"/>
                <a:ea typeface="Barlow Semi Condensed"/>
                <a:cs typeface="Barlow Semi Condensed"/>
                <a:sym typeface="Barlow Semi Condensed"/>
              </a:rPr>
              <a:t> pada Multistage Graph</a:t>
            </a:r>
          </a:p>
          <a:p>
            <a:pPr marL="342900" lvl="0" indent="-342900" algn="just" rtl="0">
              <a:lnSpc>
                <a:spcPct val="150000"/>
              </a:lnSpc>
              <a:spcBef>
                <a:spcPts val="0"/>
              </a:spcBef>
              <a:spcAft>
                <a:spcPts val="0"/>
              </a:spcAft>
              <a:buFont typeface="+mj-lt"/>
              <a:buAutoNum type="arabicPeriod"/>
            </a:pPr>
            <a:r>
              <a:rPr lang="en-US" altLang="en-GB" b="1" dirty="0" err="1">
                <a:latin typeface="Barlow Semi Condensed"/>
                <a:ea typeface="Barlow Semi Condensed"/>
                <a:cs typeface="Barlow Semi Condensed"/>
                <a:sym typeface="Barlow Semi Condensed"/>
              </a:rPr>
              <a:t>Metode</a:t>
            </a:r>
            <a:r>
              <a:rPr lang="en-US" altLang="en-GB" b="1" dirty="0">
                <a:latin typeface="Barlow Semi Condensed"/>
                <a:ea typeface="Barlow Semi Condensed"/>
                <a:cs typeface="Barlow Semi Condensed"/>
                <a:sym typeface="Barlow Semi Condensed"/>
              </a:rPr>
              <a:t> Forward</a:t>
            </a:r>
          </a:p>
          <a:p>
            <a:pPr marL="342900" lvl="0" indent="-342900" algn="just" rtl="0">
              <a:lnSpc>
                <a:spcPct val="150000"/>
              </a:lnSpc>
              <a:spcBef>
                <a:spcPts val="0"/>
              </a:spcBef>
              <a:spcAft>
                <a:spcPts val="0"/>
              </a:spcAft>
              <a:buFont typeface="+mj-lt"/>
              <a:buAutoNum type="arabicPeriod"/>
            </a:pPr>
            <a:r>
              <a:rPr lang="en-US" altLang="en-GB" b="1" dirty="0" err="1">
                <a:latin typeface="Barlow Semi Condensed"/>
                <a:ea typeface="Barlow Semi Condensed"/>
                <a:cs typeface="Barlow Semi Condensed"/>
                <a:sym typeface="Barlow Semi Condensed"/>
              </a:rPr>
              <a:t>Metode</a:t>
            </a:r>
            <a:r>
              <a:rPr lang="en-US" altLang="en-GB" b="1" dirty="0">
                <a:latin typeface="Barlow Semi Condensed"/>
                <a:ea typeface="Barlow Semi Condensed"/>
                <a:cs typeface="Barlow Semi Condensed"/>
                <a:sym typeface="Barlow Semi Condensed"/>
              </a:rPr>
              <a:t> Backward</a:t>
            </a:r>
            <a:endParaRPr lang="x-none" altLang="en-GB" b="1" dirty="0">
              <a:latin typeface="Barlow Semi Condensed"/>
              <a:ea typeface="Barlow Semi Condensed"/>
              <a:cs typeface="Barlow Semi Condensed"/>
              <a:sym typeface="Barlow Semi Condensed"/>
            </a:endParaRPr>
          </a:p>
        </p:txBody>
      </p:sp>
      <p:grpSp>
        <p:nvGrpSpPr>
          <p:cNvPr id="4766" name="Google Shape;4766;p64"/>
          <p:cNvGrpSpPr/>
          <p:nvPr/>
        </p:nvGrpSpPr>
        <p:grpSpPr>
          <a:xfrm>
            <a:off x="7724106" y="3568263"/>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 name="Picture 1">
            <a:extLst>
              <a:ext uri="{FF2B5EF4-FFF2-40B4-BE49-F238E27FC236}">
                <a16:creationId xmlns:a16="http://schemas.microsoft.com/office/drawing/2014/main" id="{2BD22B10-EE99-3176-652D-19B531146270}"/>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434361" y="183557"/>
            <a:ext cx="2831339" cy="127708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a:xfrm>
            <a:off x="929268" y="97796"/>
            <a:ext cx="5774073" cy="572700"/>
          </a:xfrm>
        </p:spPr>
        <p:txBody>
          <a:bodyPr/>
          <a:lstStyle/>
          <a:p>
            <a:pPr algn="l"/>
            <a:r>
              <a:rPr lang="en-US" altLang="en-GB" dirty="0">
                <a:sym typeface="+mn-ea"/>
              </a:rPr>
              <a:t>Sifat </a:t>
            </a:r>
            <a:r>
              <a:rPr lang="en-US" altLang="en-GB" dirty="0" err="1">
                <a:sym typeface="+mn-ea"/>
              </a:rPr>
              <a:t>khusu</a:t>
            </a:r>
            <a:r>
              <a:rPr lang="en-US" altLang="en-GB" dirty="0">
                <a:sym typeface="+mn-ea"/>
              </a:rPr>
              <a:t> </a:t>
            </a:r>
            <a:r>
              <a:rPr lang="en-US" altLang="en-GB" dirty="0" err="1">
                <a:sym typeface="+mn-ea"/>
              </a:rPr>
              <a:t>dari</a:t>
            </a:r>
            <a:r>
              <a:rPr lang="en-US" altLang="en-GB" dirty="0">
                <a:sym typeface="+mn-ea"/>
              </a:rPr>
              <a:t> multistage</a:t>
            </a:r>
            <a:endParaRPr lang="en-US" dirty="0"/>
          </a:p>
        </p:txBody>
      </p:sp>
      <p:sp>
        <p:nvSpPr>
          <p:cNvPr id="2330" name="Google Shape;2330;p44"/>
          <p:cNvSpPr txBox="1">
            <a:spLocks noGrp="1"/>
          </p:cNvSpPr>
          <p:nvPr>
            <p:ph type="subTitle" idx="4294967295"/>
          </p:nvPr>
        </p:nvSpPr>
        <p:spPr>
          <a:xfrm>
            <a:off x="852506" y="683941"/>
            <a:ext cx="6875836" cy="4320937"/>
          </a:xfrm>
          <a:prstGeom prst="rect">
            <a:avLst/>
          </a:prstGeom>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Font typeface="+mj-lt"/>
              <a:buAutoNum type="arabicPeriod"/>
            </a:pPr>
            <a:r>
              <a:rPr lang="en-US" altLang="en-GB" dirty="0">
                <a:latin typeface="Barlow Semi Condensed"/>
                <a:ea typeface="Barlow Semi Condensed"/>
                <a:cs typeface="Barlow Semi Condensed"/>
                <a:sym typeface="Barlow Semi Condensed"/>
              </a:rPr>
              <a:t>Graph </a:t>
            </a:r>
            <a:r>
              <a:rPr lang="en-US" altLang="en-GB" dirty="0" err="1">
                <a:latin typeface="Barlow Semi Condensed"/>
                <a:ea typeface="Barlow Semi Condensed"/>
                <a:cs typeface="Barlow Semi Condensed"/>
                <a:sym typeface="Barlow Semi Condensed"/>
              </a:rPr>
              <a:t>berarah</a:t>
            </a:r>
            <a:r>
              <a:rPr lang="en-US" altLang="en-GB" dirty="0">
                <a:latin typeface="Barlow Semi Condensed"/>
                <a:ea typeface="Barlow Semi Condensed"/>
                <a:cs typeface="Barlow Semi Condensed"/>
                <a:sym typeface="Barlow Semi Condensed"/>
              </a:rPr>
              <a:t> (directed graph)</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Terdapat</a:t>
            </a:r>
            <a:r>
              <a:rPr lang="en-US" altLang="en-GB" dirty="0">
                <a:latin typeface="Barlow Semi Condensed"/>
                <a:ea typeface="Barlow Semi Condensed"/>
                <a:cs typeface="Barlow Semi Condensed"/>
                <a:sym typeface="Barlow Semi Condensed"/>
              </a:rPr>
              <a:t> k stage (</a:t>
            </a:r>
            <a:r>
              <a:rPr lang="en-US" altLang="en-GB" dirty="0" err="1">
                <a:latin typeface="Barlow Semi Condensed"/>
                <a:ea typeface="Barlow Semi Condensed"/>
                <a:cs typeface="Barlow Semi Condensed"/>
                <a:sym typeface="Barlow Semi Condensed"/>
              </a:rPr>
              <a:t>tingkatan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k ≥ 2</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(path) </a:t>
            </a:r>
            <a:r>
              <a:rPr lang="en-US" altLang="en-GB" dirty="0" err="1">
                <a:latin typeface="Barlow Semi Condensed"/>
                <a:ea typeface="Barlow Semi Condensed"/>
                <a:cs typeface="Barlow Semi Condensed"/>
                <a:sym typeface="Barlow Semi Condensed"/>
              </a:rPr>
              <a:t>menuju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memilik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bobot</a:t>
            </a:r>
            <a:r>
              <a:rPr lang="en-US" altLang="en-GB" dirty="0">
                <a:latin typeface="Barlow Semi Condensed"/>
                <a:ea typeface="Barlow Semi Condensed"/>
                <a:cs typeface="Barlow Semi Condensed"/>
                <a:sym typeface="Barlow Semi Condensed"/>
              </a:rPr>
              <a:t> (weight)</a:t>
            </a:r>
          </a:p>
          <a:p>
            <a:pPr marL="342900" lvl="0" indent="-342900" algn="just" rtl="0">
              <a:lnSpc>
                <a:spcPct val="150000"/>
              </a:lnSpc>
              <a:spcBef>
                <a:spcPts val="0"/>
              </a:spcBef>
              <a:spcAft>
                <a:spcPts val="0"/>
              </a:spcAft>
              <a:buFont typeface="+mj-lt"/>
              <a:buAutoNum type="arabicPeriod"/>
            </a:pPr>
            <a:r>
              <a:rPr lang="en-US" altLang="en-GB" dirty="0">
                <a:latin typeface="Barlow Semi Condensed"/>
                <a:ea typeface="Barlow Semi Condensed"/>
                <a:cs typeface="Barlow Semi Condensed"/>
                <a:sym typeface="Barlow Semi Condensed"/>
              </a:rPr>
              <a:t>Hanya </a:t>
            </a:r>
            <a:r>
              <a:rPr lang="en-US" altLang="en-GB" dirty="0" err="1">
                <a:latin typeface="Barlow Semi Condensed"/>
                <a:ea typeface="Barlow Semi Condensed"/>
                <a:cs typeface="Barlow Semi Condensed"/>
                <a:sym typeface="Barlow Semi Condensed"/>
              </a:rPr>
              <a:t>ada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satu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sumber</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disebut</a:t>
            </a:r>
            <a:r>
              <a:rPr lang="en-US" altLang="en-GB" dirty="0">
                <a:latin typeface="Barlow Semi Condensed"/>
                <a:ea typeface="Barlow Semi Condensed"/>
                <a:cs typeface="Barlow Semi Condensed"/>
                <a:sym typeface="Barlow Semi Condensed"/>
              </a:rPr>
              <a:t> s (source) dan 1 </a:t>
            </a:r>
            <a:r>
              <a:rPr lang="en-US" altLang="en-GB" dirty="0" err="1">
                <a:latin typeface="Barlow Semi Condensed"/>
                <a:ea typeface="Barlow Semi Condensed"/>
                <a:cs typeface="Barlow Semi Condensed"/>
                <a:sym typeface="Barlow Semi Condensed"/>
              </a:rPr>
              <a:t>tujuan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disebut</a:t>
            </a:r>
            <a:r>
              <a:rPr lang="en-US" altLang="en-GB" dirty="0">
                <a:latin typeface="Barlow Semi Condensed"/>
                <a:ea typeface="Barlow Semi Condensed"/>
                <a:cs typeface="Barlow Semi Condensed"/>
                <a:sym typeface="Barlow Semi Condensed"/>
              </a:rPr>
              <a:t> t (</a:t>
            </a:r>
            <a:r>
              <a:rPr lang="en-US" altLang="en-GB" dirty="0" err="1">
                <a:latin typeface="Barlow Semi Condensed"/>
                <a:ea typeface="Barlow Semi Condensed"/>
                <a:cs typeface="Barlow Semi Condensed"/>
                <a:sym typeface="Barlow Semi Condensed"/>
              </a:rPr>
              <a:t>shink</a:t>
            </a:r>
            <a:r>
              <a:rPr lang="en-US" altLang="en-GB" dirty="0">
                <a:latin typeface="Barlow Semi Condensed"/>
                <a:ea typeface="Barlow Semi Condensed"/>
                <a:cs typeface="Barlow Semi Condensed"/>
                <a:sym typeface="Barlow Semi Condensed"/>
              </a:rPr>
              <a:t>)</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Lintasa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source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sink </a:t>
            </a:r>
            <a:r>
              <a:rPr lang="en-US" altLang="en-GB" dirty="0" err="1">
                <a:latin typeface="Barlow Semi Condensed"/>
                <a:ea typeface="Barlow Semi Condensed"/>
                <a:cs typeface="Barlow Semi Condensed"/>
                <a:sym typeface="Barlow Semi Condensed"/>
              </a:rPr>
              <a:t>terdiri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atas</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beberapa</a:t>
            </a:r>
            <a:r>
              <a:rPr lang="en-US" altLang="en-GB" dirty="0">
                <a:latin typeface="Barlow Semi Condensed"/>
                <a:ea typeface="Barlow Semi Condensed"/>
                <a:cs typeface="Barlow Semi Condensed"/>
                <a:sym typeface="Barlow Semi Condensed"/>
              </a:rPr>
              <a:t> stage V1 </a:t>
            </a:r>
            <a:r>
              <a:rPr lang="en-US" altLang="en-GB" dirty="0" err="1">
                <a:latin typeface="Barlow Semi Condensed"/>
                <a:ea typeface="Barlow Semi Condensed"/>
                <a:cs typeface="Barlow Semi Condensed"/>
                <a:sym typeface="Barlow Semi Condensed"/>
              </a:rPr>
              <a:t>sampak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Vk</a:t>
            </a:r>
            <a:endParaRPr lang="en-US" altLang="en-GB" dirty="0">
              <a:latin typeface="Barlow Semi Condensed"/>
              <a:ea typeface="Barlow Semi Condensed"/>
              <a:cs typeface="Barlow Semi Condensed"/>
              <a:sym typeface="Barlow Semi Condensed"/>
            </a:endParaRP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Semua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menghubungkan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di Vi (stage)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Vi+1 (stage i+1)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1 </a:t>
            </a:r>
            <a:r>
              <a:rPr lang="x-none" altLang="en-GB" dirty="0">
                <a:latin typeface="Barlow Semi Condensed"/>
                <a:ea typeface="Barlow Semi Condensed"/>
                <a:cs typeface="Barlow Semi Condensed"/>
                <a:sym typeface="Barlow Semi Condensed"/>
              </a:rPr>
              <a:t>≤</a:t>
            </a:r>
            <a:r>
              <a:rPr lang="en-US" altLang="en-GB" dirty="0" err="1">
                <a:latin typeface="Barlow Semi Condensed"/>
                <a:ea typeface="Barlow Semi Condensed"/>
                <a:cs typeface="Barlow Semi Condensed"/>
                <a:sym typeface="Barlow Semi Condensed"/>
              </a:rPr>
              <a:t>i</a:t>
            </a:r>
            <a:r>
              <a:rPr lang="x-none" altLang="en-GB" dirty="0">
                <a:latin typeface="Barlow Semi Condensed"/>
                <a:ea typeface="Barlow Semi Condensed"/>
                <a:cs typeface="Barlow Semi Condensed"/>
                <a:sym typeface="Barlow Semi Condensed"/>
              </a:rPr>
              <a:t>≥</a:t>
            </a:r>
            <a:r>
              <a:rPr lang="en-US" altLang="en-GB" dirty="0">
                <a:latin typeface="Barlow Semi Condensed"/>
                <a:ea typeface="Barlow Semi Condensed"/>
                <a:cs typeface="Barlow Semi Condensed"/>
                <a:sym typeface="Barlow Semi Condensed"/>
              </a:rPr>
              <a:t>k</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t </a:t>
            </a:r>
            <a:r>
              <a:rPr lang="en-US" altLang="en-GB" dirty="0" err="1">
                <a:latin typeface="Barlow Semi Condensed"/>
                <a:ea typeface="Barlow Semi Condensed"/>
                <a:cs typeface="Barlow Semi Condensed"/>
                <a:sym typeface="Barlow Semi Condensed"/>
              </a:rPr>
              <a:t>merupakan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konsekuensi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pilihan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sebanyak</a:t>
            </a:r>
            <a:r>
              <a:rPr lang="en-US" altLang="en-GB" dirty="0">
                <a:latin typeface="Barlow Semi Condensed"/>
                <a:ea typeface="Barlow Semi Condensed"/>
                <a:cs typeface="Barlow Semi Condensed"/>
                <a:sym typeface="Barlow Semi Condensed"/>
              </a:rPr>
              <a:t> k-2</a:t>
            </a:r>
          </a:p>
          <a:p>
            <a:pPr lvl="0" algn="just" rtl="0">
              <a:lnSpc>
                <a:spcPct val="150000"/>
              </a:lnSpc>
              <a:spcBef>
                <a:spcPts val="0"/>
              </a:spcBef>
              <a:spcAft>
                <a:spcPts val="0"/>
              </a:spcAft>
            </a:pPr>
            <a:endParaRPr lang="en-US" altLang="en-GB" dirty="0">
              <a:latin typeface="Barlow Semi Condensed"/>
              <a:ea typeface="Barlow Semi Condensed"/>
              <a:cs typeface="Barlow Semi Condensed"/>
              <a:sym typeface="Barlow Semi Condensed"/>
            </a:endParaRPr>
          </a:p>
          <a:p>
            <a:pPr lvl="0" algn="just" rtl="0">
              <a:lnSpc>
                <a:spcPct val="150000"/>
              </a:lnSpc>
              <a:spcBef>
                <a:spcPts val="0"/>
              </a:spcBef>
              <a:spcAft>
                <a:spcPts val="0"/>
              </a:spcAft>
            </a:pPr>
            <a:r>
              <a:rPr lang="en-US" altLang="en-GB" dirty="0" err="1">
                <a:latin typeface="Barlow Semi Condensed"/>
                <a:ea typeface="Barlow Semi Condensed"/>
                <a:cs typeface="Barlow Semi Condensed"/>
                <a:sym typeface="Barlow Semi Condensed"/>
              </a:rPr>
              <a:t>Permasalahan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dalam</a:t>
            </a:r>
            <a:r>
              <a:rPr lang="en-US" altLang="en-GB" dirty="0">
                <a:latin typeface="Barlow Semi Condensed"/>
                <a:ea typeface="Barlow Semi Condensed"/>
                <a:cs typeface="Barlow Semi Condensed"/>
                <a:sym typeface="Barlow Semi Condensed"/>
              </a:rPr>
              <a:t> multistage graph </a:t>
            </a:r>
            <a:r>
              <a:rPr lang="en-US" altLang="en-GB" dirty="0" err="1">
                <a:latin typeface="Barlow Semi Condensed"/>
                <a:ea typeface="Barlow Semi Condensed"/>
                <a:cs typeface="Barlow Semi Condensed"/>
                <a:sym typeface="Barlow Semi Condensed"/>
              </a:rPr>
              <a:t>adalah</a:t>
            </a:r>
            <a:endParaRPr lang="en-US" altLang="en-GB" dirty="0">
              <a:latin typeface="Barlow Semi Condensed"/>
              <a:ea typeface="Barlow Semi Condensed"/>
              <a:cs typeface="Barlow Semi Condensed"/>
              <a:sym typeface="Barlow Semi Condensed"/>
            </a:endParaRPr>
          </a:p>
          <a:p>
            <a:pPr marL="285750" lvl="0" indent="-285750" algn="just" rtl="0">
              <a:lnSpc>
                <a:spcPct val="150000"/>
              </a:lnSpc>
              <a:spcBef>
                <a:spcPts val="0"/>
              </a:spcBef>
              <a:spcAft>
                <a:spcPts val="0"/>
              </a:spcAft>
              <a:buFont typeface="Arial" panose="020B0604020202020204" pitchFamily="34" charset="0"/>
              <a:buChar char="•"/>
            </a:pPr>
            <a:r>
              <a:rPr lang="en-US" altLang="en-GB" dirty="0">
                <a:latin typeface="Barlow Semi Condensed"/>
                <a:ea typeface="Barlow Semi Condensed"/>
                <a:cs typeface="Barlow Semi Condensed"/>
                <a:sym typeface="Barlow Semi Condensed"/>
              </a:rPr>
              <a:t>Problem </a:t>
            </a:r>
            <a:r>
              <a:rPr lang="en-US" altLang="en-GB" dirty="0" err="1">
                <a:latin typeface="Barlow Semi Condensed"/>
                <a:ea typeface="Barlow Semi Condensed"/>
                <a:cs typeface="Barlow Semi Condensed"/>
                <a:sym typeface="Barlow Semi Condensed"/>
              </a:rPr>
              <a:t>mencari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terpendek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source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sink pada </a:t>
            </a:r>
            <a:r>
              <a:rPr lang="en-US" altLang="en-GB" dirty="0" err="1">
                <a:latin typeface="Barlow Semi Condensed"/>
                <a:ea typeface="Barlow Semi Condensed"/>
                <a:cs typeface="Barlow Semi Condensed"/>
                <a:sym typeface="Barlow Semi Condensed"/>
              </a:rPr>
              <a:t>sebuah</a:t>
            </a:r>
            <a:r>
              <a:rPr lang="en-US" altLang="en-GB" dirty="0">
                <a:latin typeface="Barlow Semi Condensed"/>
                <a:ea typeface="Barlow Semi Condensed"/>
                <a:cs typeface="Barlow Semi Condensed"/>
                <a:sym typeface="Barlow Semi Condensed"/>
              </a:rPr>
              <a:t> multistage graph</a:t>
            </a:r>
          </a:p>
          <a:p>
            <a:pPr marL="285750" lvl="0" indent="-285750" algn="just" rtl="0">
              <a:lnSpc>
                <a:spcPct val="150000"/>
              </a:lnSpc>
              <a:spcBef>
                <a:spcPts val="0"/>
              </a:spcBef>
              <a:spcAft>
                <a:spcPts val="0"/>
              </a:spcAft>
              <a:buFont typeface="Arial" panose="020B0604020202020204" pitchFamily="34" charset="0"/>
              <a:buChar char="•"/>
            </a:pPr>
            <a:r>
              <a:rPr lang="en-US" altLang="en-GB" dirty="0">
                <a:latin typeface="Barlow Semi Condensed"/>
                <a:ea typeface="Barlow Semi Condensed"/>
                <a:cs typeface="Barlow Semi Condensed"/>
                <a:sym typeface="Barlow Semi Condensed"/>
              </a:rPr>
              <a:t>Problem </a:t>
            </a:r>
            <a:r>
              <a:rPr lang="en-US" altLang="en-GB" dirty="0" err="1">
                <a:latin typeface="Barlow Semi Condensed"/>
                <a:ea typeface="Barlow Semi Condensed"/>
                <a:cs typeface="Barlow Semi Condensed"/>
                <a:sym typeface="Barlow Semi Condensed"/>
              </a:rPr>
              <a:t>ini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merupakan</a:t>
            </a:r>
            <a:r>
              <a:rPr lang="en-US" altLang="en-GB" dirty="0">
                <a:latin typeface="Barlow Semi Condensed"/>
                <a:ea typeface="Barlow Semi Condensed"/>
                <a:cs typeface="Barlow Semi Condensed"/>
                <a:sym typeface="Barlow Semi Condensed"/>
              </a:rPr>
              <a:t> salah </a:t>
            </a:r>
            <a:r>
              <a:rPr lang="en-US" altLang="en-GB" dirty="0" err="1">
                <a:latin typeface="Barlow Semi Condensed"/>
                <a:ea typeface="Barlow Semi Condensed"/>
                <a:cs typeface="Barlow Semi Condensed"/>
                <a:sym typeface="Barlow Semi Condensed"/>
              </a:rPr>
              <a:t>satu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contoh</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penerapan</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bagus</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dynamic programming</a:t>
            </a:r>
          </a:p>
          <a:p>
            <a:pPr marL="0" lvl="0" indent="0" algn="just" rtl="0">
              <a:lnSpc>
                <a:spcPct val="150000"/>
              </a:lnSpc>
              <a:spcBef>
                <a:spcPts val="0"/>
              </a:spcBef>
              <a:spcAft>
                <a:spcPts val="0"/>
              </a:spcAft>
              <a:buNone/>
            </a:pPr>
            <a:endParaRPr lang="en-US" altLang="en-GB" dirty="0">
              <a:latin typeface="Barlow Semi Condensed"/>
              <a:ea typeface="Barlow Semi Condensed"/>
              <a:cs typeface="Barlow Semi Condensed"/>
              <a:sym typeface="Barlow Semi Condensed"/>
            </a:endParaRPr>
          </a:p>
        </p:txBody>
      </p:sp>
      <p:grpSp>
        <p:nvGrpSpPr>
          <p:cNvPr id="4766" name="Google Shape;4766;p64"/>
          <p:cNvGrpSpPr/>
          <p:nvPr/>
        </p:nvGrpSpPr>
        <p:grpSpPr>
          <a:xfrm>
            <a:off x="7724106" y="3568263"/>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4971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3" name="Title 2"/>
          <p:cNvSpPr>
            <a:spLocks noGrp="1"/>
          </p:cNvSpPr>
          <p:nvPr>
            <p:ph type="title"/>
          </p:nvPr>
        </p:nvSpPr>
        <p:spPr/>
        <p:txBody>
          <a:bodyPr/>
          <a:lstStyle/>
          <a:p>
            <a:r>
              <a:rPr lang="x-none" altLang="en-GB" dirty="0">
                <a:sym typeface="+mn-ea"/>
              </a:rPr>
              <a:t>Metode Forward</a:t>
            </a:r>
            <a:endParaRPr lang="en-US"/>
          </a:p>
        </p:txBody>
      </p:sp>
      <p:sp>
        <p:nvSpPr>
          <p:cNvPr id="2330" name="Google Shape;2330;p44"/>
          <p:cNvSpPr txBox="1">
            <a:spLocks noGrp="1"/>
          </p:cNvSpPr>
          <p:nvPr>
            <p:ph type="subTitle" idx="4294967295"/>
          </p:nvPr>
        </p:nvSpPr>
        <p:spPr>
          <a:xfrm>
            <a:off x="1139190" y="1228725"/>
            <a:ext cx="6351905" cy="301180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altLang="en-GB" dirty="0">
                <a:latin typeface="Barlow Semi Condensed"/>
                <a:ea typeface="Barlow Semi Condensed"/>
                <a:cs typeface="Barlow Semi Condensed"/>
                <a:sym typeface="Barlow Semi Condensed"/>
              </a:rPr>
              <a:t>Y</a:t>
            </a:r>
            <a:r>
              <a:rPr lang="x-none" altLang="en-GB" dirty="0">
                <a:latin typeface="Barlow Semi Condensed"/>
                <a:ea typeface="Barlow Semi Condensed"/>
                <a:cs typeface="Barlow Semi Condensed"/>
                <a:sym typeface="Barlow Semi Condensed"/>
              </a:rPr>
              <a:t>aitu menghitung jarak kedepan (Menuju Shink)</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1. prinsip : analisis dilakukan dengan menghitung </a:t>
            </a:r>
            <a:r>
              <a:rPr lang="x-none" altLang="en-GB" i="1" dirty="0">
                <a:latin typeface="Barlow Semi Condensed"/>
                <a:ea typeface="Barlow Semi Condensed"/>
                <a:cs typeface="Barlow Semi Condensed"/>
                <a:sym typeface="Barlow Semi Condensed"/>
              </a:rPr>
              <a:t>path </a:t>
            </a:r>
            <a:r>
              <a:rPr lang="x-none" altLang="en-GB" dirty="0">
                <a:latin typeface="Barlow Semi Condensed"/>
                <a:ea typeface="Barlow Semi Condensed"/>
                <a:cs typeface="Barlow Semi Condensed"/>
                <a:sym typeface="Barlow Semi Condensed"/>
              </a:rPr>
              <a:t>(jalur) dari suatu node ke shink</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2. Rumus:</a:t>
            </a:r>
          </a:p>
          <a:p>
            <a:pPr marL="0" lvl="0" indent="0" algn="ctr"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cost (i,j) = min{c(j,k) + cost(i+1,k)}</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3. Perhitungan dimulai dari node-node di stage k-2</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4. cost (i,j) : artinya panjang lintasan dari node j </a:t>
            </a:r>
            <a:r>
              <a:rPr lang="en-US" altLang="en-GB" dirty="0">
                <a:latin typeface="Barlow Semi Condensed"/>
                <a:ea typeface="Barlow Semi Condensed"/>
                <a:cs typeface="Barlow Semi Condensed"/>
                <a:sym typeface="Barlow Semi Condensed"/>
              </a:rPr>
              <a:t>(</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pada </a:t>
            </a:r>
            <a:r>
              <a:rPr lang="en-US" altLang="en-GB" dirty="0" err="1">
                <a:latin typeface="Barlow Semi Condensed"/>
                <a:ea typeface="Barlow Semi Condensed"/>
                <a:cs typeface="Barlow Semi Condensed"/>
                <a:sym typeface="Barlow Semi Condensed"/>
              </a:rPr>
              <a:t>tahap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berikutnya</a:t>
            </a:r>
            <a:r>
              <a:rPr lang="en-US" altLang="en-GB" dirty="0">
                <a:latin typeface="Barlow Semi Condensed"/>
                <a:ea typeface="Barlow Semi Condensed"/>
                <a:cs typeface="Barlow Semi Condensed"/>
                <a:sym typeface="Barlow Semi Condensed"/>
              </a:rPr>
              <a:t>) </a:t>
            </a:r>
            <a:r>
              <a:rPr lang="x-none" altLang="en-GB" dirty="0">
                <a:latin typeface="Barlow Semi Condensed"/>
                <a:ea typeface="Barlow Semi Condensed"/>
                <a:cs typeface="Barlow Semi Condensed"/>
                <a:sym typeface="Barlow Semi Condensed"/>
              </a:rPr>
              <a:t>distage i menuju shink (t)</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5. c(j,1) artinya panjang lintasan dari node j ke node 1</a:t>
            </a:r>
          </a:p>
        </p:txBody>
      </p:sp>
      <p:grpSp>
        <p:nvGrpSpPr>
          <p:cNvPr id="4766" name="Google Shape;4766;p64"/>
          <p:cNvGrpSpPr/>
          <p:nvPr/>
        </p:nvGrpSpPr>
        <p:grpSpPr>
          <a:xfrm>
            <a:off x="6402712" y="3056815"/>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E70E95E-9D7D-C8F0-74EB-A74EACF4E413}"/>
              </a:ext>
            </a:extLst>
          </p:cNvPr>
          <p:cNvSpPr>
            <a:spLocks noGrp="1"/>
          </p:cNvSpPr>
          <p:nvPr>
            <p:ph type="body" idx="1"/>
          </p:nvPr>
        </p:nvSpPr>
        <p:spPr>
          <a:xfrm>
            <a:off x="631901" y="538511"/>
            <a:ext cx="6237249" cy="4066478"/>
          </a:xfrm>
        </p:spPr>
        <p:txBody>
          <a:bodyPr numCol="1"/>
          <a:lstStyle/>
          <a:p>
            <a:r>
              <a:rPr lang="en-US" sz="1050" dirty="0" err="1"/>
              <a:t>Penyelesaian</a:t>
            </a:r>
            <a:r>
              <a:rPr lang="en-US" sz="1050" dirty="0"/>
              <a:t> </a:t>
            </a:r>
            <a:r>
              <a:rPr lang="en-US" sz="1050" dirty="0" err="1"/>
              <a:t>dengan</a:t>
            </a:r>
            <a:r>
              <a:rPr lang="en-US" sz="1050" dirty="0"/>
              <a:t> </a:t>
            </a:r>
            <a:r>
              <a:rPr lang="en-US" sz="1050" dirty="0" err="1"/>
              <a:t>metode</a:t>
            </a:r>
            <a:r>
              <a:rPr lang="en-US" sz="1050" dirty="0"/>
              <a:t> Forward</a:t>
            </a:r>
          </a:p>
          <a:p>
            <a:endParaRPr lang="en-US" sz="1050" dirty="0"/>
          </a:p>
          <a:p>
            <a:r>
              <a:rPr lang="en-US" sz="1050" dirty="0"/>
              <a:t>cost(4,I)  = c(I,L) = 7</a:t>
            </a:r>
          </a:p>
          <a:p>
            <a:r>
              <a:rPr lang="en-US" sz="1050" dirty="0"/>
              <a:t>cost(4,J)  = c(J,L) = 5</a:t>
            </a:r>
          </a:p>
          <a:p>
            <a:r>
              <a:rPr lang="en-US" sz="1050" dirty="0"/>
              <a:t>cost(4,I)  = c(K,L) = 8</a:t>
            </a:r>
          </a:p>
          <a:p>
            <a:r>
              <a:rPr lang="en-US" sz="1050" dirty="0"/>
              <a:t>cost(3,E)  = min{c(E,I) + cost(4,I)|c(E,J)+cost(4,J)|c(E,K)+cost(4,K)}</a:t>
            </a:r>
          </a:p>
          <a:p>
            <a:r>
              <a:rPr lang="en-US" sz="1050" dirty="0"/>
              <a:t>cost(3,E)  = min{5 +7|</a:t>
            </a:r>
            <a:r>
              <a:rPr lang="en-US" sz="1050" b="1" dirty="0"/>
              <a:t>6+5</a:t>
            </a:r>
            <a:r>
              <a:rPr lang="en-US" sz="1050" dirty="0"/>
              <a:t>|7+8} = 11</a:t>
            </a:r>
          </a:p>
          <a:p>
            <a:r>
              <a:rPr lang="en-US" sz="1050" dirty="0"/>
              <a:t>cost(3,F)  = min{c(F,I) + cost(4,I)|c(E,J)+cost(4,J)|c(F,K)+cost(4,K)}</a:t>
            </a:r>
          </a:p>
          <a:p>
            <a:r>
              <a:rPr lang="en-US" sz="1050" dirty="0"/>
              <a:t>cost(3,F)  = min{6 +7|9+5|17+8} = 13</a:t>
            </a:r>
          </a:p>
          <a:p>
            <a:r>
              <a:rPr lang="en-US" sz="1050" dirty="0"/>
              <a:t>cost(3,G)  = min{c(G,J) + cost(4,J)|c(G,K)+cost(4,K)}</a:t>
            </a:r>
          </a:p>
          <a:p>
            <a:r>
              <a:rPr lang="en-US" sz="1050" dirty="0"/>
              <a:t>cost(3,G)  = min{4 +5|9+8} =9</a:t>
            </a:r>
          </a:p>
          <a:p>
            <a:r>
              <a:rPr lang="en-US" sz="1050" dirty="0"/>
              <a:t>cost(3,H)  = min{c(H,J) + cost(4,J)|c(H,K)+cost(4,K)}</a:t>
            </a:r>
          </a:p>
          <a:p>
            <a:r>
              <a:rPr lang="en-US" sz="1050" dirty="0"/>
              <a:t>cost(3,H)  = min{7 +5|13+8} = 12</a:t>
            </a:r>
          </a:p>
          <a:p>
            <a:r>
              <a:rPr lang="en-US" sz="1050" dirty="0"/>
              <a:t>cost(2,B)  = min{c(B,E) + cost(3,E)|c(B,F)+cost(3,F)|c(B,G)+cost(3,G)}</a:t>
            </a:r>
          </a:p>
          <a:p>
            <a:r>
              <a:rPr lang="en-US" sz="1050" dirty="0"/>
              <a:t>cost(2,B)  = min{6 +11|8+13|12+9} = 17</a:t>
            </a:r>
          </a:p>
          <a:p>
            <a:r>
              <a:rPr lang="en-US" sz="1050" dirty="0"/>
              <a:t>cost(2,C)  = min{c(C,F) + cost(3,F)|c(C,G)+cost(3,G)|c(C,H)+cost(3,H)}</a:t>
            </a:r>
          </a:p>
          <a:p>
            <a:r>
              <a:rPr lang="en-US" sz="1050" dirty="0"/>
              <a:t>cost(2,C)  = min{6 +12|3+9|9+12} = 12</a:t>
            </a:r>
          </a:p>
          <a:p>
            <a:r>
              <a:rPr lang="en-US" sz="1050" dirty="0"/>
              <a:t>cost(2,D)  = min{c(D,G) + cost(3,G)|c(D,H)+cost(3,H)}</a:t>
            </a:r>
          </a:p>
          <a:p>
            <a:r>
              <a:rPr lang="en-US" sz="1050" dirty="0"/>
              <a:t>cost(2,D)  = min{10+9|15+12} = 19</a:t>
            </a:r>
          </a:p>
          <a:p>
            <a:r>
              <a:rPr lang="en-US" sz="1050" dirty="0"/>
              <a:t>cost(1,A)  = min{c(A,B) + cost(2,B)|c(A,C)+cost(2,C)|c(A,D)+cost(2,D)}</a:t>
            </a:r>
          </a:p>
          <a:p>
            <a:r>
              <a:rPr lang="en-US" sz="1050" dirty="0"/>
              <a:t>cost(1,A)  = min{6 +17|6+12|9+19} = 18</a:t>
            </a:r>
          </a:p>
          <a:p>
            <a:endParaRPr lang="en-US" sz="1050" dirty="0"/>
          </a:p>
          <a:p>
            <a:r>
              <a:rPr lang="en-US" sz="1050" dirty="0"/>
              <a:t>Jadi Jalur </a:t>
            </a:r>
            <a:r>
              <a:rPr lang="en-US" sz="1050" dirty="0" err="1"/>
              <a:t>terpendek</a:t>
            </a:r>
            <a:r>
              <a:rPr lang="en-US" sz="1050" dirty="0"/>
              <a:t> </a:t>
            </a:r>
            <a:r>
              <a:rPr lang="en-US" sz="1050" dirty="0" err="1"/>
              <a:t>adalah</a:t>
            </a:r>
            <a:r>
              <a:rPr lang="en-US" sz="1050" dirty="0"/>
              <a:t> A-C-G-J-L </a:t>
            </a:r>
            <a:r>
              <a:rPr lang="en-US" sz="1050" dirty="0" err="1"/>
              <a:t>dengan</a:t>
            </a:r>
            <a:r>
              <a:rPr lang="en-US" sz="1050" dirty="0"/>
              <a:t> Panjang </a:t>
            </a:r>
            <a:r>
              <a:rPr lang="en-US" sz="1050" dirty="0" err="1"/>
              <a:t>lintasan</a:t>
            </a:r>
            <a:r>
              <a:rPr lang="en-US" sz="1050" dirty="0"/>
              <a:t> 18</a:t>
            </a:r>
          </a:p>
        </p:txBody>
      </p:sp>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316705" y="139316"/>
            <a:ext cx="6728795" cy="585300"/>
          </a:xfrm>
        </p:spPr>
        <p:txBody>
          <a:bodyPr/>
          <a:lstStyle/>
          <a:p>
            <a:pPr algn="l"/>
            <a:r>
              <a:rPr lang="en-US" dirty="0" err="1"/>
              <a:t>Menggunakan</a:t>
            </a:r>
            <a:r>
              <a:rPr lang="en-US" dirty="0"/>
              <a:t> </a:t>
            </a:r>
            <a:r>
              <a:rPr lang="en-US" dirty="0" err="1"/>
              <a:t>Metode</a:t>
            </a:r>
            <a:r>
              <a:rPr lang="en-US" dirty="0"/>
              <a:t> </a:t>
            </a:r>
            <a:r>
              <a:rPr lang="en-US" dirty="0" err="1"/>
              <a:t>Forkward</a:t>
            </a:r>
            <a:endParaRPr lang="en-US" dirty="0"/>
          </a:p>
        </p:txBody>
      </p:sp>
      <p:pic>
        <p:nvPicPr>
          <p:cNvPr id="4" name="Picture 3">
            <a:extLst>
              <a:ext uri="{FF2B5EF4-FFF2-40B4-BE49-F238E27FC236}">
                <a16:creationId xmlns:a16="http://schemas.microsoft.com/office/drawing/2014/main" id="{3AD3C0DA-450F-4CAB-E7C9-D71F2FA15DF0}"/>
              </a:ext>
            </a:extLst>
          </p:cNvPr>
          <p:cNvPicPr>
            <a:picLocks noChangeAspect="1"/>
          </p:cNvPicPr>
          <p:nvPr/>
        </p:nvPicPr>
        <p:blipFill>
          <a:blip r:embed="rId2"/>
          <a:stretch>
            <a:fillRect/>
          </a:stretch>
        </p:blipFill>
        <p:spPr>
          <a:xfrm>
            <a:off x="4683513" y="1377556"/>
            <a:ext cx="4081346" cy="2532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5438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197458" y="360407"/>
            <a:ext cx="4947000" cy="585300"/>
          </a:xfrm>
        </p:spPr>
        <p:txBody>
          <a:bodyPr/>
          <a:lstStyle/>
          <a:p>
            <a:r>
              <a:rPr lang="en-US" dirty="0" err="1"/>
              <a:t>Menggunakan</a:t>
            </a:r>
            <a:r>
              <a:rPr lang="en-US" dirty="0"/>
              <a:t> </a:t>
            </a:r>
            <a:r>
              <a:rPr lang="en-US" dirty="0" err="1"/>
              <a:t>Metode</a:t>
            </a:r>
            <a:r>
              <a:rPr lang="en-US" dirty="0"/>
              <a:t> Forward</a:t>
            </a:r>
          </a:p>
        </p:txBody>
      </p:sp>
      <p:sp>
        <p:nvSpPr>
          <p:cNvPr id="5" name="Text Placeholder 4">
            <a:extLst>
              <a:ext uri="{FF2B5EF4-FFF2-40B4-BE49-F238E27FC236}">
                <a16:creationId xmlns:a16="http://schemas.microsoft.com/office/drawing/2014/main" id="{4C95D0DD-6160-81C2-42BF-6BACD8CC4651}"/>
              </a:ext>
            </a:extLst>
          </p:cNvPr>
          <p:cNvSpPr>
            <a:spLocks noGrp="1"/>
          </p:cNvSpPr>
          <p:nvPr>
            <p:ph type="body" idx="1"/>
          </p:nvPr>
        </p:nvSpPr>
        <p:spPr>
          <a:xfrm>
            <a:off x="1664995" y="3433428"/>
            <a:ext cx="5814009" cy="1362600"/>
          </a:xfrm>
        </p:spPr>
        <p:txBody>
          <a:bodyPr/>
          <a:lstStyle/>
          <a:p>
            <a:pPr algn="ctr"/>
            <a:r>
              <a:rPr lang="en-US" sz="1600" dirty="0" err="1"/>
              <a:t>D</a:t>
            </a:r>
            <a:r>
              <a:rPr lang="en-US" dirty="0" err="1"/>
              <a:t>engan</a:t>
            </a:r>
            <a:r>
              <a:rPr lang="en-US" dirty="0"/>
              <a:t> </a:t>
            </a:r>
            <a:r>
              <a:rPr lang="en-US" dirty="0" err="1"/>
              <a:t>metode</a:t>
            </a:r>
            <a:r>
              <a:rPr lang="en-US" dirty="0"/>
              <a:t> forward </a:t>
            </a:r>
            <a:r>
              <a:rPr lang="en-US" sz="1600" dirty="0"/>
              <a:t>Jalur </a:t>
            </a:r>
            <a:r>
              <a:rPr lang="en-US" sz="1600" dirty="0" err="1"/>
              <a:t>terpendek</a:t>
            </a:r>
            <a:r>
              <a:rPr lang="en-US" sz="1600" dirty="0"/>
              <a:t> </a:t>
            </a:r>
            <a:r>
              <a:rPr lang="en-US" sz="1600" dirty="0" err="1"/>
              <a:t>adalah</a:t>
            </a:r>
            <a:r>
              <a:rPr lang="en-US" sz="1600" dirty="0"/>
              <a:t> A-C-G-J-L </a:t>
            </a:r>
            <a:r>
              <a:rPr lang="en-US" sz="1600" dirty="0" err="1"/>
              <a:t>dengan</a:t>
            </a:r>
            <a:r>
              <a:rPr lang="en-US" sz="1600" dirty="0"/>
              <a:t> Panjang </a:t>
            </a:r>
            <a:r>
              <a:rPr lang="en-US" sz="1600" dirty="0" err="1"/>
              <a:t>lintasan</a:t>
            </a:r>
            <a:r>
              <a:rPr lang="en-US" sz="1600" dirty="0"/>
              <a:t> 18</a:t>
            </a:r>
          </a:p>
          <a:p>
            <a:endParaRPr lang="en-US" dirty="0"/>
          </a:p>
        </p:txBody>
      </p:sp>
      <p:pic>
        <p:nvPicPr>
          <p:cNvPr id="8" name="Picture 7">
            <a:extLst>
              <a:ext uri="{FF2B5EF4-FFF2-40B4-BE49-F238E27FC236}">
                <a16:creationId xmlns:a16="http://schemas.microsoft.com/office/drawing/2014/main" id="{A2E23A96-2B36-F743-6CEA-4DE9472503BF}"/>
              </a:ext>
            </a:extLst>
          </p:cNvPr>
          <p:cNvPicPr>
            <a:picLocks noChangeAspect="1"/>
          </p:cNvPicPr>
          <p:nvPr/>
        </p:nvPicPr>
        <p:blipFill>
          <a:blip r:embed="rId2"/>
          <a:stretch>
            <a:fillRect/>
          </a:stretch>
        </p:blipFill>
        <p:spPr>
          <a:xfrm>
            <a:off x="1735889" y="1115121"/>
            <a:ext cx="5311711" cy="2665815"/>
          </a:xfrm>
          <a:prstGeom prst="rect">
            <a:avLst/>
          </a:prstGeom>
        </p:spPr>
      </p:pic>
    </p:spTree>
    <p:extLst>
      <p:ext uri="{BB962C8B-B14F-4D97-AF65-F5344CB8AC3E}">
        <p14:creationId xmlns:p14="http://schemas.microsoft.com/office/powerpoint/2010/main" val="3949543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3" name="Title 2"/>
          <p:cNvSpPr>
            <a:spLocks noGrp="1"/>
          </p:cNvSpPr>
          <p:nvPr>
            <p:ph type="title"/>
          </p:nvPr>
        </p:nvSpPr>
        <p:spPr/>
        <p:txBody>
          <a:bodyPr/>
          <a:lstStyle/>
          <a:p>
            <a:r>
              <a:rPr lang="x-none" altLang="en-GB" dirty="0">
                <a:sym typeface="+mn-ea"/>
              </a:rPr>
              <a:t>Metode Backward</a:t>
            </a:r>
            <a:endParaRPr lang="en-US"/>
          </a:p>
        </p:txBody>
      </p:sp>
      <p:sp>
        <p:nvSpPr>
          <p:cNvPr id="2330" name="Google Shape;2330;p44"/>
          <p:cNvSpPr txBox="1">
            <a:spLocks noGrp="1"/>
          </p:cNvSpPr>
          <p:nvPr>
            <p:ph type="subTitle" idx="4294967295"/>
          </p:nvPr>
        </p:nvSpPr>
        <p:spPr>
          <a:xfrm>
            <a:off x="1139190" y="1228725"/>
            <a:ext cx="6351905" cy="301180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yaitu menghitung jarak Keblakang (dari source)</a:t>
            </a:r>
          </a:p>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1. prinsip : analisis dilakukan dengan menghitung </a:t>
            </a:r>
            <a:r>
              <a:rPr lang="x-none" altLang="en-GB" i="1">
                <a:latin typeface="Barlow Semi Condensed"/>
                <a:ea typeface="Barlow Semi Condensed"/>
                <a:cs typeface="Barlow Semi Condensed"/>
                <a:sym typeface="Barlow Semi Condensed"/>
              </a:rPr>
              <a:t>path </a:t>
            </a:r>
            <a:r>
              <a:rPr lang="x-none" altLang="en-GB">
                <a:latin typeface="Barlow Semi Condensed"/>
                <a:ea typeface="Barlow Semi Condensed"/>
                <a:cs typeface="Barlow Semi Condensed"/>
                <a:sym typeface="Barlow Semi Condensed"/>
              </a:rPr>
              <a:t>(jalur) dari suatu node ke shink</a:t>
            </a:r>
          </a:p>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2. Rumus:</a:t>
            </a:r>
          </a:p>
          <a:p>
            <a:pPr marL="0" lvl="0" indent="0" algn="ctr"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bcost (i,j) = min{bcost(i-1,1) + c(1,j)}</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3. Perhitungan dimulai dari node-node di stage k-3</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4. bcost (i,j) : artinya panjang lintasanbackward dari source (s) menuju node j di stage i</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5. c(j,1) artinya panjang lintasan dari node j ke node 1</a:t>
            </a:r>
          </a:p>
        </p:txBody>
      </p:sp>
      <p:grpSp>
        <p:nvGrpSpPr>
          <p:cNvPr id="4766" name="Google Shape;4766;p64"/>
          <p:cNvGrpSpPr/>
          <p:nvPr/>
        </p:nvGrpSpPr>
        <p:grpSpPr>
          <a:xfrm>
            <a:off x="7060565" y="3891280"/>
            <a:ext cx="901700" cy="1069340"/>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 name="Text Placeholder 1">
            <a:extLst>
              <a:ext uri="{FF2B5EF4-FFF2-40B4-BE49-F238E27FC236}">
                <a16:creationId xmlns:a16="http://schemas.microsoft.com/office/drawing/2014/main" id="{EFCAD28E-CEBA-8AFB-BDC0-00F3560A8D75}"/>
              </a:ext>
            </a:extLst>
          </p:cNvPr>
          <p:cNvSpPr>
            <a:spLocks noGrp="1"/>
          </p:cNvSpPr>
          <p:nvPr>
            <p:ph type="body" idx="1"/>
          </p:nvPr>
        </p:nvSpPr>
        <p:spPr>
          <a:xfrm>
            <a:off x="398707" y="602166"/>
            <a:ext cx="8210034" cy="4259765"/>
          </a:xfrm>
        </p:spPr>
        <p:txBody>
          <a:bodyPr/>
          <a:lstStyle/>
          <a:p>
            <a:r>
              <a:rPr lang="en-US" sz="1200" dirty="0" err="1"/>
              <a:t>bcost</a:t>
            </a:r>
            <a:r>
              <a:rPr lang="en-US" sz="1200" dirty="0"/>
              <a:t>(2,B)  =c(A,B) = 7</a:t>
            </a:r>
          </a:p>
          <a:p>
            <a:r>
              <a:rPr lang="en-US" sz="1200" dirty="0" err="1"/>
              <a:t>bcost</a:t>
            </a:r>
            <a:r>
              <a:rPr lang="en-US" sz="1200" dirty="0"/>
              <a:t>(2,B)  =C(A,C) = 6</a:t>
            </a:r>
          </a:p>
          <a:p>
            <a:r>
              <a:rPr lang="en-US" sz="1200" dirty="0" err="1"/>
              <a:t>bcost</a:t>
            </a:r>
            <a:r>
              <a:rPr lang="en-US" sz="1200" dirty="0"/>
              <a:t>(2,D)  = C(A,D) = 9</a:t>
            </a:r>
          </a:p>
          <a:p>
            <a:r>
              <a:rPr lang="en-US" sz="1200" dirty="0" err="1"/>
              <a:t>bcost</a:t>
            </a:r>
            <a:r>
              <a:rPr lang="en-US" sz="1200" dirty="0"/>
              <a:t>(3,E)  = min{c(B,E) + </a:t>
            </a:r>
            <a:r>
              <a:rPr lang="en-US" sz="1200" dirty="0" err="1"/>
              <a:t>bcost</a:t>
            </a:r>
            <a:r>
              <a:rPr lang="en-US" sz="1200" dirty="0"/>
              <a:t>(2B)}</a:t>
            </a:r>
          </a:p>
          <a:p>
            <a:r>
              <a:rPr lang="en-US" sz="1200" dirty="0" err="1"/>
              <a:t>bcost</a:t>
            </a:r>
            <a:r>
              <a:rPr lang="en-US" sz="1200" dirty="0"/>
              <a:t>(3,E)  = min{6+7} = 13</a:t>
            </a:r>
          </a:p>
          <a:p>
            <a:r>
              <a:rPr lang="en-US" sz="1200" dirty="0" err="1"/>
              <a:t>bcost</a:t>
            </a:r>
            <a:r>
              <a:rPr lang="en-US" sz="1200" dirty="0"/>
              <a:t>(3,F)  = min{c(B,F) + </a:t>
            </a:r>
            <a:r>
              <a:rPr lang="en-US" sz="1200" dirty="0" err="1"/>
              <a:t>bcost</a:t>
            </a:r>
            <a:r>
              <a:rPr lang="en-US" sz="1200" dirty="0"/>
              <a:t>(2,B)|c(C,F)+</a:t>
            </a:r>
            <a:r>
              <a:rPr lang="en-US" sz="1200" dirty="0" err="1"/>
              <a:t>bcost</a:t>
            </a:r>
            <a:r>
              <a:rPr lang="en-US" sz="1200" dirty="0"/>
              <a:t>(2,C)}</a:t>
            </a:r>
          </a:p>
          <a:p>
            <a:r>
              <a:rPr lang="en-US" sz="1200" dirty="0" err="1"/>
              <a:t>bcost</a:t>
            </a:r>
            <a:r>
              <a:rPr lang="en-US" sz="1200" dirty="0"/>
              <a:t>(3,G)  = min{c(B,G) + </a:t>
            </a:r>
            <a:r>
              <a:rPr lang="en-US" sz="1200" dirty="0" err="1"/>
              <a:t>bcost</a:t>
            </a:r>
            <a:r>
              <a:rPr lang="en-US" sz="1200" dirty="0"/>
              <a:t>(2,B)|c(C,G)+</a:t>
            </a:r>
            <a:r>
              <a:rPr lang="en-US" sz="1200" dirty="0" err="1"/>
              <a:t>bcost</a:t>
            </a:r>
            <a:r>
              <a:rPr lang="en-US" sz="1200" dirty="0"/>
              <a:t>(2,C)|c(D,G)+</a:t>
            </a:r>
            <a:r>
              <a:rPr lang="en-US" sz="1200" dirty="0" err="1"/>
              <a:t>bcost</a:t>
            </a:r>
            <a:r>
              <a:rPr lang="en-US" sz="1200" dirty="0"/>
              <a:t>(2,D)}</a:t>
            </a:r>
          </a:p>
          <a:p>
            <a:r>
              <a:rPr lang="en-US" sz="1200" dirty="0" err="1"/>
              <a:t>bcost</a:t>
            </a:r>
            <a:r>
              <a:rPr lang="en-US" sz="1200" dirty="0"/>
              <a:t>(3,G)  = min{12 +7|3+6|10+9} =9</a:t>
            </a:r>
          </a:p>
          <a:p>
            <a:r>
              <a:rPr lang="en-US" sz="1200" dirty="0" err="1"/>
              <a:t>bcost</a:t>
            </a:r>
            <a:r>
              <a:rPr lang="en-US" sz="1200" dirty="0"/>
              <a:t>(3,H)  = min{c(C,H) + </a:t>
            </a:r>
            <a:r>
              <a:rPr lang="en-US" sz="1200" dirty="0" err="1"/>
              <a:t>bcost</a:t>
            </a:r>
            <a:r>
              <a:rPr lang="en-US" sz="1200" dirty="0"/>
              <a:t>(2,C)|c(D,H)+</a:t>
            </a:r>
            <a:r>
              <a:rPr lang="en-US" sz="1200" dirty="0" err="1"/>
              <a:t>bcost</a:t>
            </a:r>
            <a:r>
              <a:rPr lang="en-US" sz="1200" dirty="0"/>
              <a:t>(2,D)}</a:t>
            </a:r>
          </a:p>
          <a:p>
            <a:r>
              <a:rPr lang="en-US" sz="1200" dirty="0" err="1"/>
              <a:t>bcost</a:t>
            </a:r>
            <a:r>
              <a:rPr lang="en-US" sz="1200" dirty="0"/>
              <a:t>(3,H)  = min{9+6|15+9} = 15</a:t>
            </a:r>
          </a:p>
          <a:p>
            <a:endParaRPr lang="en-US" sz="1200" dirty="0"/>
          </a:p>
          <a:p>
            <a:r>
              <a:rPr lang="en-US" sz="1200" dirty="0" err="1"/>
              <a:t>bcost</a:t>
            </a:r>
            <a:r>
              <a:rPr lang="en-US" sz="1200" dirty="0"/>
              <a:t>(4,I)  = min{c(C,I) + </a:t>
            </a:r>
            <a:r>
              <a:rPr lang="en-US" sz="1200" dirty="0" err="1"/>
              <a:t>bcost</a:t>
            </a:r>
            <a:r>
              <a:rPr lang="en-US" sz="1200" dirty="0"/>
              <a:t>(3,E)|c(F,I)+</a:t>
            </a:r>
            <a:r>
              <a:rPr lang="en-US" sz="1200" dirty="0" err="1"/>
              <a:t>bcost</a:t>
            </a:r>
            <a:r>
              <a:rPr lang="en-US" sz="1200" dirty="0"/>
              <a:t>(3,F)}</a:t>
            </a:r>
          </a:p>
          <a:p>
            <a:r>
              <a:rPr lang="en-US" sz="1200" dirty="0" err="1"/>
              <a:t>bcost</a:t>
            </a:r>
            <a:r>
              <a:rPr lang="en-US" sz="1200" dirty="0"/>
              <a:t>(4,I)  = min{5+13|6+12} = 18</a:t>
            </a:r>
          </a:p>
          <a:p>
            <a:r>
              <a:rPr lang="en-US" sz="1200" dirty="0" err="1"/>
              <a:t>bcost</a:t>
            </a:r>
            <a:r>
              <a:rPr lang="en-US" sz="1200" dirty="0"/>
              <a:t>(4,J)  =  min{c(E,J) + </a:t>
            </a:r>
            <a:r>
              <a:rPr lang="en-US" sz="1200" dirty="0" err="1"/>
              <a:t>bcost</a:t>
            </a:r>
            <a:r>
              <a:rPr lang="en-US" sz="1200" dirty="0"/>
              <a:t>(3,E)|c(F,J)+</a:t>
            </a:r>
            <a:r>
              <a:rPr lang="en-US" sz="1200" dirty="0" err="1"/>
              <a:t>bcost</a:t>
            </a:r>
            <a:r>
              <a:rPr lang="en-US" sz="1200" dirty="0"/>
              <a:t>(3,F)|C(G,J)+</a:t>
            </a:r>
            <a:r>
              <a:rPr lang="en-US" sz="1200" dirty="0" err="1"/>
              <a:t>bcost</a:t>
            </a:r>
            <a:r>
              <a:rPr lang="en-US" sz="1200" dirty="0"/>
              <a:t>(3,G)|c(H,J)+</a:t>
            </a:r>
            <a:r>
              <a:rPr lang="en-US" sz="1200" dirty="0" err="1"/>
              <a:t>bcost</a:t>
            </a:r>
            <a:r>
              <a:rPr lang="en-US" sz="1200" dirty="0"/>
              <a:t>(3,H)}</a:t>
            </a:r>
          </a:p>
          <a:p>
            <a:r>
              <a:rPr lang="en-US" sz="1200" dirty="0" err="1"/>
              <a:t>bcost</a:t>
            </a:r>
            <a:r>
              <a:rPr lang="en-US" sz="1200" dirty="0"/>
              <a:t>(4,J)  =  min{6+13|9+12|4+9|7+15}=13</a:t>
            </a:r>
          </a:p>
          <a:p>
            <a:r>
              <a:rPr lang="en-US" sz="1200" dirty="0" err="1"/>
              <a:t>bcost</a:t>
            </a:r>
            <a:r>
              <a:rPr lang="en-US" sz="1200" dirty="0"/>
              <a:t>(4,K)  =  min{c(E,K) + </a:t>
            </a:r>
            <a:r>
              <a:rPr lang="en-US" sz="1200" dirty="0" err="1"/>
              <a:t>bcost</a:t>
            </a:r>
            <a:r>
              <a:rPr lang="en-US" sz="1200" dirty="0"/>
              <a:t>(3,E)|c(</a:t>
            </a:r>
            <a:r>
              <a:rPr lang="en-US" sz="1200" dirty="0" err="1"/>
              <a:t>F,k</a:t>
            </a:r>
            <a:r>
              <a:rPr lang="en-US" sz="1200" dirty="0"/>
              <a:t>)+</a:t>
            </a:r>
            <a:r>
              <a:rPr lang="en-US" sz="1200" dirty="0" err="1"/>
              <a:t>bcost</a:t>
            </a:r>
            <a:r>
              <a:rPr lang="en-US" sz="1200" dirty="0"/>
              <a:t>(3,F)|C(G,K)+</a:t>
            </a:r>
            <a:r>
              <a:rPr lang="en-US" sz="1200" dirty="0" err="1"/>
              <a:t>bcost</a:t>
            </a:r>
            <a:r>
              <a:rPr lang="en-US" sz="1200" dirty="0"/>
              <a:t>(3,G)|c(H,K)+</a:t>
            </a:r>
            <a:r>
              <a:rPr lang="en-US" sz="1200" dirty="0" err="1"/>
              <a:t>bcost</a:t>
            </a:r>
            <a:r>
              <a:rPr lang="en-US" sz="1200" dirty="0"/>
              <a:t>(3,H)}</a:t>
            </a:r>
          </a:p>
          <a:p>
            <a:r>
              <a:rPr lang="en-US" sz="1200" dirty="0" err="1"/>
              <a:t>bcost</a:t>
            </a:r>
            <a:r>
              <a:rPr lang="en-US" sz="1200" dirty="0"/>
              <a:t>(4,K)  =  min{7+13|17+12|9+9|13+15}=18</a:t>
            </a:r>
          </a:p>
          <a:p>
            <a:r>
              <a:rPr lang="en-US" sz="1200" dirty="0" err="1"/>
              <a:t>bcost</a:t>
            </a:r>
            <a:r>
              <a:rPr lang="en-US" sz="1200" dirty="0"/>
              <a:t>(5,L)  =  min{c(I,L) + </a:t>
            </a:r>
            <a:r>
              <a:rPr lang="en-US" sz="1200" dirty="0" err="1"/>
              <a:t>bcost</a:t>
            </a:r>
            <a:r>
              <a:rPr lang="en-US" sz="1200" dirty="0"/>
              <a:t>(4,I)|c(J,L)+</a:t>
            </a:r>
            <a:r>
              <a:rPr lang="en-US" sz="1200" dirty="0" err="1"/>
              <a:t>bcost</a:t>
            </a:r>
            <a:r>
              <a:rPr lang="en-US" sz="1200" dirty="0"/>
              <a:t>(4,J)|C(K,L)+</a:t>
            </a:r>
            <a:r>
              <a:rPr lang="en-US" sz="1200" dirty="0" err="1"/>
              <a:t>bcost</a:t>
            </a:r>
            <a:r>
              <a:rPr lang="en-US" sz="1200" dirty="0"/>
              <a:t>(4,K)}</a:t>
            </a:r>
          </a:p>
          <a:p>
            <a:r>
              <a:rPr lang="en-US" sz="1200" dirty="0" err="1"/>
              <a:t>bcost</a:t>
            </a:r>
            <a:r>
              <a:rPr lang="en-US" sz="1200" dirty="0"/>
              <a:t>(4,K)  =  min{7+18|5+13|8+18}=21</a:t>
            </a:r>
          </a:p>
          <a:p>
            <a:endParaRPr lang="en-US" sz="1200" dirty="0"/>
          </a:p>
        </p:txBody>
      </p:sp>
      <p:sp>
        <p:nvSpPr>
          <p:cNvPr id="2738" name="Google Shape;2738;p51"/>
          <p:cNvSpPr txBox="1">
            <a:spLocks noGrp="1"/>
          </p:cNvSpPr>
          <p:nvPr>
            <p:ph type="title"/>
          </p:nvPr>
        </p:nvSpPr>
        <p:spPr>
          <a:xfrm>
            <a:off x="398707" y="146750"/>
            <a:ext cx="49470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Menggunakan</a:t>
            </a:r>
            <a:r>
              <a:rPr lang="en-US" dirty="0"/>
              <a:t> </a:t>
            </a:r>
            <a:r>
              <a:rPr lang="en-US" dirty="0" err="1"/>
              <a:t>Metode</a:t>
            </a:r>
            <a:r>
              <a:rPr lang="en-US" dirty="0"/>
              <a:t> Backward</a:t>
            </a:r>
            <a:endParaRPr lang="en-GB" dirty="0"/>
          </a:p>
        </p:txBody>
      </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158718F-E9D4-89C8-F581-B6F543FF0A95}"/>
              </a:ext>
            </a:extLst>
          </p:cNvPr>
          <p:cNvPicPr>
            <a:picLocks noChangeAspect="1"/>
          </p:cNvPicPr>
          <p:nvPr/>
        </p:nvPicPr>
        <p:blipFill>
          <a:blip r:embed="rId3"/>
          <a:stretch>
            <a:fillRect/>
          </a:stretch>
        </p:blipFill>
        <p:spPr>
          <a:xfrm>
            <a:off x="6031863" y="1256371"/>
            <a:ext cx="2978323" cy="2029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197458" y="360407"/>
            <a:ext cx="4947000" cy="585300"/>
          </a:xfrm>
        </p:spPr>
        <p:txBody>
          <a:bodyPr/>
          <a:lstStyle/>
          <a:p>
            <a:r>
              <a:rPr lang="en-US" dirty="0" err="1"/>
              <a:t>Menggunakan</a:t>
            </a:r>
            <a:r>
              <a:rPr lang="en-US" dirty="0"/>
              <a:t> </a:t>
            </a:r>
            <a:r>
              <a:rPr lang="en-US" dirty="0" err="1"/>
              <a:t>Metode</a:t>
            </a:r>
            <a:r>
              <a:rPr lang="en-US" dirty="0"/>
              <a:t> Backward</a:t>
            </a:r>
          </a:p>
        </p:txBody>
      </p:sp>
      <p:sp>
        <p:nvSpPr>
          <p:cNvPr id="5" name="Text Placeholder 4">
            <a:extLst>
              <a:ext uri="{FF2B5EF4-FFF2-40B4-BE49-F238E27FC236}">
                <a16:creationId xmlns:a16="http://schemas.microsoft.com/office/drawing/2014/main" id="{4C95D0DD-6160-81C2-42BF-6BACD8CC4651}"/>
              </a:ext>
            </a:extLst>
          </p:cNvPr>
          <p:cNvSpPr>
            <a:spLocks noGrp="1"/>
          </p:cNvSpPr>
          <p:nvPr>
            <p:ph type="body" idx="1"/>
          </p:nvPr>
        </p:nvSpPr>
        <p:spPr>
          <a:xfrm>
            <a:off x="1612956" y="3604113"/>
            <a:ext cx="5814009" cy="1362600"/>
          </a:xfrm>
        </p:spPr>
        <p:txBody>
          <a:bodyPr/>
          <a:lstStyle/>
          <a:p>
            <a:pPr algn="ctr"/>
            <a:r>
              <a:rPr lang="en-US" sz="1600" dirty="0" err="1"/>
              <a:t>D</a:t>
            </a:r>
            <a:r>
              <a:rPr lang="en-US" dirty="0" err="1"/>
              <a:t>engan</a:t>
            </a:r>
            <a:r>
              <a:rPr lang="en-US" dirty="0"/>
              <a:t> </a:t>
            </a:r>
            <a:r>
              <a:rPr lang="en-US" dirty="0" err="1"/>
              <a:t>metode</a:t>
            </a:r>
            <a:r>
              <a:rPr lang="en-US" dirty="0"/>
              <a:t> </a:t>
            </a:r>
            <a:r>
              <a:rPr lang="en-US" dirty="0" err="1"/>
              <a:t>Backword</a:t>
            </a:r>
            <a:r>
              <a:rPr lang="en-US" dirty="0"/>
              <a:t> </a:t>
            </a:r>
            <a:r>
              <a:rPr lang="en-US" sz="1600" dirty="0"/>
              <a:t>Jalur </a:t>
            </a:r>
            <a:r>
              <a:rPr lang="en-US" sz="1600" dirty="0" err="1"/>
              <a:t>terpendek</a:t>
            </a:r>
            <a:r>
              <a:rPr lang="en-US" sz="1600" dirty="0"/>
              <a:t> </a:t>
            </a:r>
            <a:r>
              <a:rPr lang="en-US" sz="1600" dirty="0" err="1"/>
              <a:t>adalah</a:t>
            </a:r>
            <a:r>
              <a:rPr lang="en-US" sz="1600" dirty="0"/>
              <a:t> </a:t>
            </a:r>
            <a:r>
              <a:rPr lang="en-US" sz="1600" b="1" dirty="0"/>
              <a:t>A-C-G-J-L</a:t>
            </a:r>
            <a:r>
              <a:rPr lang="en-US" sz="1600" dirty="0"/>
              <a:t> </a:t>
            </a:r>
            <a:r>
              <a:rPr lang="en-US" sz="1600" dirty="0" err="1"/>
              <a:t>dengan</a:t>
            </a:r>
            <a:r>
              <a:rPr lang="en-US" sz="1600" dirty="0"/>
              <a:t> Panjang </a:t>
            </a:r>
            <a:r>
              <a:rPr lang="en-US" sz="1600" dirty="0" err="1"/>
              <a:t>lintasan</a:t>
            </a:r>
            <a:r>
              <a:rPr lang="en-US" sz="1600" dirty="0"/>
              <a:t> 18</a:t>
            </a:r>
          </a:p>
          <a:p>
            <a:endParaRPr lang="en-US" dirty="0"/>
          </a:p>
        </p:txBody>
      </p:sp>
      <p:pic>
        <p:nvPicPr>
          <p:cNvPr id="4" name="Picture 3">
            <a:extLst>
              <a:ext uri="{FF2B5EF4-FFF2-40B4-BE49-F238E27FC236}">
                <a16:creationId xmlns:a16="http://schemas.microsoft.com/office/drawing/2014/main" id="{B8D00CD1-1889-2CAB-CB05-6231B6A985CB}"/>
              </a:ext>
            </a:extLst>
          </p:cNvPr>
          <p:cNvPicPr>
            <a:picLocks noChangeAspect="1"/>
          </p:cNvPicPr>
          <p:nvPr/>
        </p:nvPicPr>
        <p:blipFill>
          <a:blip r:embed="rId2"/>
          <a:stretch>
            <a:fillRect/>
          </a:stretch>
        </p:blipFill>
        <p:spPr>
          <a:xfrm>
            <a:off x="854927" y="846970"/>
            <a:ext cx="7240858" cy="2951880"/>
          </a:xfrm>
          <a:prstGeom prst="rect">
            <a:avLst/>
          </a:prstGeom>
        </p:spPr>
      </p:pic>
    </p:spTree>
    <p:extLst>
      <p:ext uri="{BB962C8B-B14F-4D97-AF65-F5344CB8AC3E}">
        <p14:creationId xmlns:p14="http://schemas.microsoft.com/office/powerpoint/2010/main" val="18308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F51D-5695-D9A8-4594-A412F38BB1F5}"/>
              </a:ext>
            </a:extLst>
          </p:cNvPr>
          <p:cNvSpPr>
            <a:spLocks noGrp="1"/>
          </p:cNvSpPr>
          <p:nvPr>
            <p:ph type="body" idx="1"/>
          </p:nvPr>
        </p:nvSpPr>
        <p:spPr>
          <a:xfrm>
            <a:off x="966438" y="617035"/>
            <a:ext cx="7077307" cy="3828586"/>
          </a:xfrm>
        </p:spPr>
        <p:txBody>
          <a:bodyPr numCol="4"/>
          <a:lstStyle/>
          <a:p>
            <a:r>
              <a:rPr lang="en-US" sz="1000" dirty="0"/>
              <a:t>def </a:t>
            </a:r>
            <a:r>
              <a:rPr lang="en-US" sz="1000" dirty="0" err="1"/>
              <a:t>shortest_path_multistage</a:t>
            </a:r>
            <a:r>
              <a:rPr lang="en-US" sz="1000" dirty="0"/>
              <a:t>(graph, stages, source, destination):</a:t>
            </a:r>
          </a:p>
          <a:p>
            <a:r>
              <a:rPr lang="en-US" sz="1000" dirty="0"/>
              <a:t>    # </a:t>
            </a:r>
            <a:r>
              <a:rPr lang="en-US" sz="1000" dirty="0" err="1"/>
              <a:t>Inisialisasi</a:t>
            </a:r>
            <a:r>
              <a:rPr lang="en-US" sz="1000" dirty="0"/>
              <a:t> </a:t>
            </a:r>
            <a:r>
              <a:rPr lang="en-US" sz="1000" dirty="0" err="1"/>
              <a:t>jarak</a:t>
            </a:r>
            <a:r>
              <a:rPr lang="en-US" sz="1000" dirty="0"/>
              <a:t> </a:t>
            </a:r>
            <a:r>
              <a:rPr lang="en-US" sz="1000" dirty="0" err="1"/>
              <a:t>terpendek</a:t>
            </a:r>
            <a:r>
              <a:rPr lang="en-US" sz="1000" dirty="0"/>
              <a:t> </a:t>
            </a:r>
            <a:r>
              <a:rPr lang="en-US" sz="1000" dirty="0" err="1"/>
              <a:t>untuk</a:t>
            </a:r>
            <a:r>
              <a:rPr lang="en-US" sz="1000" dirty="0"/>
              <a:t> </a:t>
            </a:r>
            <a:r>
              <a:rPr lang="en-US" sz="1000" dirty="0" err="1"/>
              <a:t>setiap</a:t>
            </a:r>
            <a:r>
              <a:rPr lang="en-US" sz="1000" dirty="0"/>
              <a:t> </a:t>
            </a:r>
            <a:r>
              <a:rPr lang="en-US" sz="1000" dirty="0" err="1"/>
              <a:t>simpul</a:t>
            </a:r>
            <a:r>
              <a:rPr lang="en-US" sz="1000" dirty="0"/>
              <a:t> </a:t>
            </a:r>
            <a:r>
              <a:rPr lang="en-US" sz="1000" dirty="0" err="1"/>
              <a:t>dengan</a:t>
            </a:r>
            <a:r>
              <a:rPr lang="en-US" sz="1000" dirty="0"/>
              <a:t> </a:t>
            </a:r>
            <a:r>
              <a:rPr lang="en-US" sz="1000" dirty="0" err="1"/>
              <a:t>tak</a:t>
            </a:r>
            <a:r>
              <a:rPr lang="en-US" sz="1000" dirty="0"/>
              <a:t> </a:t>
            </a:r>
            <a:r>
              <a:rPr lang="en-US" sz="1000" dirty="0" err="1"/>
              <a:t>hingga</a:t>
            </a:r>
            <a:endParaRPr lang="en-US" sz="1000" dirty="0"/>
          </a:p>
          <a:p>
            <a:r>
              <a:rPr lang="en-US" sz="1000" dirty="0"/>
              <a:t>    distances = {node: float('inf') for node in graph}</a:t>
            </a:r>
          </a:p>
          <a:p>
            <a:r>
              <a:rPr lang="en-US" sz="1000" dirty="0"/>
              <a:t>    # Jarak </a:t>
            </a:r>
            <a:r>
              <a:rPr lang="en-US" sz="1000" dirty="0" err="1"/>
              <a:t>dari</a:t>
            </a:r>
            <a:r>
              <a:rPr lang="en-US" sz="1000" dirty="0"/>
              <a:t> </a:t>
            </a:r>
            <a:r>
              <a:rPr lang="en-US" sz="1000" dirty="0" err="1"/>
              <a:t>sumber</a:t>
            </a:r>
            <a:r>
              <a:rPr lang="en-US" sz="1000" dirty="0"/>
              <a:t> </a:t>
            </a:r>
            <a:r>
              <a:rPr lang="en-US" sz="1000" dirty="0" err="1"/>
              <a:t>ke</a:t>
            </a:r>
            <a:r>
              <a:rPr lang="en-US" sz="1000" dirty="0"/>
              <a:t> </a:t>
            </a:r>
            <a:r>
              <a:rPr lang="en-US" sz="1000" dirty="0" err="1"/>
              <a:t>sumber</a:t>
            </a:r>
            <a:r>
              <a:rPr lang="en-US" sz="1000" dirty="0"/>
              <a:t> </a:t>
            </a:r>
            <a:r>
              <a:rPr lang="en-US" sz="1000" dirty="0" err="1"/>
              <a:t>adalah</a:t>
            </a:r>
            <a:r>
              <a:rPr lang="en-US" sz="1000" dirty="0"/>
              <a:t> 0</a:t>
            </a:r>
          </a:p>
          <a:p>
            <a:r>
              <a:rPr lang="en-US" sz="1000" dirty="0"/>
              <a:t>    distances[source] = 0</a:t>
            </a:r>
          </a:p>
          <a:p>
            <a:endParaRPr lang="en-US" sz="1000" dirty="0"/>
          </a:p>
          <a:p>
            <a:r>
              <a:rPr lang="en-US" sz="1000" dirty="0"/>
              <a:t>    # </a:t>
            </a:r>
            <a:r>
              <a:rPr lang="en-US" sz="1000" dirty="0" err="1"/>
              <a:t>Inisialisasi</a:t>
            </a:r>
            <a:r>
              <a:rPr lang="en-US" sz="1000" dirty="0"/>
              <a:t> list </a:t>
            </a:r>
            <a:r>
              <a:rPr lang="en-US" sz="1000" dirty="0" err="1"/>
              <a:t>untuk</a:t>
            </a:r>
            <a:r>
              <a:rPr lang="en-US" sz="1000" dirty="0"/>
              <a:t> </a:t>
            </a:r>
            <a:r>
              <a:rPr lang="en-US" sz="1000" dirty="0" err="1"/>
              <a:t>menyimpan</a:t>
            </a:r>
            <a:r>
              <a:rPr lang="en-US" sz="1000" dirty="0"/>
              <a:t> </a:t>
            </a:r>
            <a:r>
              <a:rPr lang="en-US" sz="1000" dirty="0" err="1"/>
              <a:t>jalur</a:t>
            </a:r>
            <a:endParaRPr lang="en-US" sz="1000" dirty="0"/>
          </a:p>
          <a:p>
            <a:r>
              <a:rPr lang="en-US" sz="1000" dirty="0"/>
              <a:t>    path = {node: None for node in graph}</a:t>
            </a:r>
          </a:p>
          <a:p>
            <a:endParaRPr lang="en-US" sz="1000" dirty="0"/>
          </a:p>
          <a:p>
            <a:r>
              <a:rPr lang="en-US" sz="1000" dirty="0"/>
              <a:t>    # Proses </a:t>
            </a:r>
            <a:r>
              <a:rPr lang="en-US" sz="1000" dirty="0" err="1"/>
              <a:t>dari</a:t>
            </a:r>
            <a:r>
              <a:rPr lang="en-US" sz="1000" dirty="0"/>
              <a:t> stage </a:t>
            </a:r>
            <a:r>
              <a:rPr lang="en-US" sz="1000" dirty="0" err="1"/>
              <a:t>ke</a:t>
            </a:r>
            <a:r>
              <a:rPr lang="en-US" sz="1000" dirty="0"/>
              <a:t> stage</a:t>
            </a:r>
          </a:p>
          <a:p>
            <a:r>
              <a:rPr lang="en-US" sz="1000" dirty="0"/>
              <a:t>    for stage in range(1, stages + 1):</a:t>
            </a:r>
          </a:p>
          <a:p>
            <a:r>
              <a:rPr lang="en-US" sz="1000" dirty="0"/>
              <a:t>        for u in graph:</a:t>
            </a:r>
          </a:p>
          <a:p>
            <a:r>
              <a:rPr lang="en-US" sz="1000" dirty="0"/>
              <a:t>            # Jika u </a:t>
            </a:r>
            <a:r>
              <a:rPr lang="en-US" sz="1000" dirty="0" err="1"/>
              <a:t>ada</a:t>
            </a:r>
            <a:r>
              <a:rPr lang="en-US" sz="1000" dirty="0"/>
              <a:t> di stage </a:t>
            </a:r>
            <a:r>
              <a:rPr lang="en-US" sz="1000" dirty="0" err="1"/>
              <a:t>saat</a:t>
            </a:r>
            <a:r>
              <a:rPr lang="en-US" sz="1000" dirty="0"/>
              <a:t> </a:t>
            </a:r>
            <a:r>
              <a:rPr lang="en-US" sz="1000" dirty="0" err="1"/>
              <a:t>ini</a:t>
            </a:r>
            <a:endParaRPr lang="en-US" sz="1000" dirty="0"/>
          </a:p>
          <a:p>
            <a:r>
              <a:rPr lang="en-US" sz="1000" dirty="0"/>
              <a:t>            if </a:t>
            </a:r>
            <a:r>
              <a:rPr lang="en-US" sz="1000" dirty="0" err="1"/>
              <a:t>stage_of_node</a:t>
            </a:r>
            <a:r>
              <a:rPr lang="en-US" sz="1000" dirty="0"/>
              <a:t>[u] == stage:</a:t>
            </a:r>
          </a:p>
          <a:p>
            <a:r>
              <a:rPr lang="en-US" sz="1000" dirty="0"/>
              <a:t>                for v, cost in graph[u]:</a:t>
            </a:r>
          </a:p>
          <a:p>
            <a:r>
              <a:rPr lang="en-US" sz="1000" dirty="0"/>
              <a:t>                    if distances[v] &gt; distances[u] + cost:</a:t>
            </a:r>
          </a:p>
          <a:p>
            <a:r>
              <a:rPr lang="en-US" sz="1000" dirty="0"/>
              <a:t>                        distances[v] = distances[u] + cost</a:t>
            </a:r>
          </a:p>
          <a:p>
            <a:r>
              <a:rPr lang="en-US" sz="1000" dirty="0"/>
              <a:t>                        path[v] = u</a:t>
            </a:r>
          </a:p>
          <a:p>
            <a:endParaRPr lang="en-US" sz="1000" dirty="0"/>
          </a:p>
          <a:p>
            <a:r>
              <a:rPr lang="en-US" sz="1000" dirty="0"/>
              <a:t>    # </a:t>
            </a:r>
            <a:r>
              <a:rPr lang="en-US" sz="1000" dirty="0" err="1"/>
              <a:t>Membangun</a:t>
            </a:r>
            <a:r>
              <a:rPr lang="en-US" sz="1000" dirty="0"/>
              <a:t> </a:t>
            </a:r>
            <a:r>
              <a:rPr lang="en-US" sz="1000" dirty="0" err="1"/>
              <a:t>jalur</a:t>
            </a:r>
            <a:r>
              <a:rPr lang="en-US" sz="1000" dirty="0"/>
              <a:t> </a:t>
            </a:r>
            <a:r>
              <a:rPr lang="en-US" sz="1000" dirty="0" err="1"/>
              <a:t>terpendek</a:t>
            </a:r>
            <a:r>
              <a:rPr lang="en-US" sz="1000" dirty="0"/>
              <a:t> </a:t>
            </a:r>
            <a:r>
              <a:rPr lang="en-US" sz="1000" dirty="0" err="1"/>
              <a:t>dari</a:t>
            </a:r>
            <a:r>
              <a:rPr lang="en-US" sz="1000" dirty="0"/>
              <a:t> source </a:t>
            </a:r>
            <a:r>
              <a:rPr lang="en-US" sz="1000" dirty="0" err="1"/>
              <a:t>ke</a:t>
            </a:r>
            <a:r>
              <a:rPr lang="en-US" sz="1000" dirty="0"/>
              <a:t> destination</a:t>
            </a:r>
          </a:p>
          <a:p>
            <a:r>
              <a:rPr lang="en-US" sz="1000" dirty="0"/>
              <a:t>    </a:t>
            </a:r>
            <a:r>
              <a:rPr lang="en-US" sz="1000" dirty="0" err="1"/>
              <a:t>shortest_path</a:t>
            </a:r>
            <a:r>
              <a:rPr lang="en-US" sz="1000" dirty="0"/>
              <a:t> = []</a:t>
            </a:r>
          </a:p>
          <a:p>
            <a:r>
              <a:rPr lang="en-US" sz="1000" dirty="0"/>
              <a:t>    current = destination</a:t>
            </a:r>
          </a:p>
          <a:p>
            <a:r>
              <a:rPr lang="en-US" sz="1000" dirty="0"/>
              <a:t>    while current is not None:</a:t>
            </a:r>
          </a:p>
          <a:p>
            <a:r>
              <a:rPr lang="en-US" sz="1000" dirty="0"/>
              <a:t>        </a:t>
            </a:r>
            <a:r>
              <a:rPr lang="en-US" sz="1000" dirty="0" err="1"/>
              <a:t>shortest_path.append</a:t>
            </a:r>
            <a:r>
              <a:rPr lang="en-US" sz="1000" dirty="0"/>
              <a:t>(current)</a:t>
            </a:r>
          </a:p>
          <a:p>
            <a:r>
              <a:rPr lang="en-US" sz="1000" dirty="0"/>
              <a:t>        current = path[current]</a:t>
            </a:r>
          </a:p>
          <a:p>
            <a:r>
              <a:rPr lang="en-US" sz="1000" dirty="0"/>
              <a:t>    </a:t>
            </a:r>
            <a:r>
              <a:rPr lang="en-US" sz="1000" dirty="0" err="1"/>
              <a:t>shortest_path.reverse</a:t>
            </a:r>
            <a:r>
              <a:rPr lang="en-US" sz="1000" dirty="0"/>
              <a:t>()</a:t>
            </a:r>
          </a:p>
          <a:p>
            <a:endParaRPr lang="en-US" sz="1000" dirty="0"/>
          </a:p>
          <a:p>
            <a:r>
              <a:rPr lang="en-US" sz="1000" dirty="0"/>
              <a:t>    return distances[destination], </a:t>
            </a:r>
            <a:r>
              <a:rPr lang="en-US" sz="1000" dirty="0" err="1"/>
              <a:t>shortest_path</a:t>
            </a:r>
            <a:endParaRPr lang="en-US" sz="1000" dirty="0"/>
          </a:p>
          <a:p>
            <a:endParaRPr lang="en-US" sz="1000" dirty="0"/>
          </a:p>
          <a:p>
            <a:r>
              <a:rPr lang="en-US" sz="1000" dirty="0"/>
              <a:t># </a:t>
            </a:r>
            <a:r>
              <a:rPr lang="en-US" sz="1000" dirty="0" err="1"/>
              <a:t>Contoh</a:t>
            </a:r>
            <a:r>
              <a:rPr lang="en-US" sz="1000" dirty="0"/>
              <a:t> </a:t>
            </a:r>
            <a:r>
              <a:rPr lang="en-US" sz="1000" dirty="0" err="1"/>
              <a:t>penggunaan</a:t>
            </a:r>
            <a:r>
              <a:rPr lang="en-US" sz="1000" dirty="0"/>
              <a:t> </a:t>
            </a:r>
            <a:r>
              <a:rPr lang="en-US" sz="1000" dirty="0" err="1"/>
              <a:t>fungsi</a:t>
            </a:r>
            <a:endParaRPr lang="en-US" sz="1000" dirty="0"/>
          </a:p>
          <a:p>
            <a:r>
              <a:rPr lang="en-US" sz="1000" dirty="0"/>
              <a:t># </a:t>
            </a:r>
            <a:r>
              <a:rPr lang="en-US" sz="1000" dirty="0" err="1"/>
              <a:t>Representasi</a:t>
            </a:r>
            <a:r>
              <a:rPr lang="en-US" sz="1000" dirty="0"/>
              <a:t> </a:t>
            </a:r>
            <a:r>
              <a:rPr lang="en-US" sz="1000" dirty="0" err="1"/>
              <a:t>graf</a:t>
            </a:r>
            <a:r>
              <a:rPr lang="en-US" sz="1000" dirty="0"/>
              <a:t> </a:t>
            </a:r>
            <a:r>
              <a:rPr lang="en-US" sz="1000" dirty="0" err="1"/>
              <a:t>dalam</a:t>
            </a:r>
            <a:r>
              <a:rPr lang="en-US" sz="1000" dirty="0"/>
              <a:t> </a:t>
            </a:r>
            <a:r>
              <a:rPr lang="en-US" sz="1000" dirty="0" err="1"/>
              <a:t>bentuk</a:t>
            </a:r>
            <a:r>
              <a:rPr lang="en-US" sz="1000" dirty="0"/>
              <a:t> adjacency list</a:t>
            </a:r>
          </a:p>
          <a:p>
            <a:r>
              <a:rPr lang="en-US" sz="1000" dirty="0"/>
              <a:t>graph = {</a:t>
            </a:r>
          </a:p>
          <a:p>
            <a:r>
              <a:rPr lang="en-US" sz="1000" dirty="0"/>
              <a:t>    'a': [('b', 7), ('c', 6),('d',9)],</a:t>
            </a:r>
          </a:p>
          <a:p>
            <a:r>
              <a:rPr lang="en-US" sz="1000" dirty="0"/>
              <a:t>    'b': [('e', 6), ('f', 8),('g',12)],</a:t>
            </a:r>
          </a:p>
          <a:p>
            <a:r>
              <a:rPr lang="en-US" sz="1000" dirty="0"/>
              <a:t>    'c': [('f', 6),('g', 3),('h', 9)],</a:t>
            </a:r>
          </a:p>
          <a:p>
            <a:r>
              <a:rPr lang="en-US" sz="1000" dirty="0"/>
              <a:t>    'd': [('g', 10),('h', 15),],</a:t>
            </a:r>
          </a:p>
          <a:p>
            <a:r>
              <a:rPr lang="en-US" sz="1000" dirty="0"/>
              <a:t>    'e': [('</a:t>
            </a:r>
            <a:r>
              <a:rPr lang="en-US" sz="1000" dirty="0" err="1"/>
              <a:t>i</a:t>
            </a:r>
            <a:r>
              <a:rPr lang="en-US" sz="1000" dirty="0"/>
              <a:t>', 5), ('j', 6),('k', 7),],</a:t>
            </a:r>
          </a:p>
          <a:p>
            <a:r>
              <a:rPr lang="en-US" sz="1000" dirty="0"/>
              <a:t>    'f': [('</a:t>
            </a:r>
            <a:r>
              <a:rPr lang="en-US" sz="1000" dirty="0" err="1"/>
              <a:t>i</a:t>
            </a:r>
            <a:r>
              <a:rPr lang="en-US" sz="1000" dirty="0"/>
              <a:t>', 6),('j', 9),('k', 17)],</a:t>
            </a:r>
          </a:p>
          <a:p>
            <a:r>
              <a:rPr lang="en-US" sz="1000" dirty="0"/>
              <a:t>    'g': [('j', 4),('k', 9)],</a:t>
            </a:r>
          </a:p>
          <a:p>
            <a:r>
              <a:rPr lang="en-US" sz="1000" dirty="0"/>
              <a:t>    'h': [('j', 7), ('k', 13)],</a:t>
            </a:r>
          </a:p>
          <a:p>
            <a:r>
              <a:rPr lang="en-US" sz="1000" dirty="0"/>
              <a:t>    '</a:t>
            </a:r>
            <a:r>
              <a:rPr lang="en-US" sz="1000" dirty="0" err="1"/>
              <a:t>i</a:t>
            </a:r>
            <a:r>
              <a:rPr lang="en-US" sz="1000" dirty="0"/>
              <a:t>': [('l', 7)],</a:t>
            </a:r>
          </a:p>
          <a:p>
            <a:r>
              <a:rPr lang="en-US" sz="1000" dirty="0"/>
              <a:t>    'j': [('l', 5)],</a:t>
            </a:r>
          </a:p>
          <a:p>
            <a:r>
              <a:rPr lang="en-US" sz="1000" dirty="0"/>
              <a:t>    'k':[('l', 8)],</a:t>
            </a:r>
          </a:p>
          <a:p>
            <a:r>
              <a:rPr lang="en-US" sz="1000" dirty="0"/>
              <a:t>    'l':[]</a:t>
            </a:r>
          </a:p>
          <a:p>
            <a:r>
              <a:rPr lang="en-US" sz="1000" dirty="0"/>
              <a:t>}</a:t>
            </a:r>
          </a:p>
          <a:p>
            <a:endParaRPr lang="en-US" sz="1000" dirty="0"/>
          </a:p>
          <a:p>
            <a:r>
              <a:rPr lang="en-US" sz="1000" dirty="0"/>
              <a:t># </a:t>
            </a:r>
            <a:r>
              <a:rPr lang="en-US" sz="1000" dirty="0" err="1"/>
              <a:t>Menentukan</a:t>
            </a:r>
            <a:r>
              <a:rPr lang="en-US" sz="1000" dirty="0"/>
              <a:t> </a:t>
            </a:r>
            <a:r>
              <a:rPr lang="en-US" sz="1000" dirty="0" err="1"/>
              <a:t>tahap</a:t>
            </a:r>
            <a:r>
              <a:rPr lang="en-US" sz="1000" dirty="0"/>
              <a:t> </a:t>
            </a:r>
            <a:r>
              <a:rPr lang="en-US" sz="1000" dirty="0" err="1"/>
              <a:t>setiap</a:t>
            </a:r>
            <a:r>
              <a:rPr lang="en-US" sz="1000" dirty="0"/>
              <a:t> </a:t>
            </a:r>
            <a:r>
              <a:rPr lang="en-US" sz="1000" dirty="0" err="1"/>
              <a:t>simpul</a:t>
            </a:r>
            <a:r>
              <a:rPr lang="en-US" sz="1000" dirty="0"/>
              <a:t> (</a:t>
            </a:r>
            <a:r>
              <a:rPr lang="en-US" sz="1000" dirty="0" err="1"/>
              <a:t>stage_of_node</a:t>
            </a:r>
            <a:r>
              <a:rPr lang="en-US" sz="1000" dirty="0"/>
              <a:t>[</a:t>
            </a:r>
            <a:r>
              <a:rPr lang="en-US" sz="1000" dirty="0" err="1"/>
              <a:t>i</a:t>
            </a:r>
            <a:r>
              <a:rPr lang="en-US" sz="1000" dirty="0"/>
              <a:t>] = </a:t>
            </a:r>
            <a:r>
              <a:rPr lang="en-US" sz="1000" dirty="0" err="1"/>
              <a:t>tahap</a:t>
            </a:r>
            <a:r>
              <a:rPr lang="en-US" sz="1000" dirty="0"/>
              <a:t> </a:t>
            </a:r>
            <a:r>
              <a:rPr lang="en-US" sz="1000" dirty="0" err="1"/>
              <a:t>simpul</a:t>
            </a:r>
            <a:r>
              <a:rPr lang="en-US" sz="1000" dirty="0"/>
              <a:t> </a:t>
            </a:r>
            <a:r>
              <a:rPr lang="en-US" sz="1000" dirty="0" err="1"/>
              <a:t>i</a:t>
            </a:r>
            <a:r>
              <a:rPr lang="en-US" sz="1000" dirty="0"/>
              <a:t>)</a:t>
            </a:r>
          </a:p>
          <a:p>
            <a:r>
              <a:rPr lang="en-US" sz="1000" dirty="0" err="1"/>
              <a:t>stage_of_node</a:t>
            </a:r>
            <a:r>
              <a:rPr lang="en-US" sz="1000" dirty="0"/>
              <a:t> = {</a:t>
            </a:r>
          </a:p>
          <a:p>
            <a:r>
              <a:rPr lang="en-US" sz="1000" dirty="0"/>
              <a:t>    'a': 1, </a:t>
            </a:r>
          </a:p>
          <a:p>
            <a:r>
              <a:rPr lang="en-US" sz="1000" dirty="0"/>
              <a:t>    'b': 2, </a:t>
            </a:r>
          </a:p>
          <a:p>
            <a:r>
              <a:rPr lang="en-US" sz="1000" dirty="0"/>
              <a:t>    'c': 2, </a:t>
            </a:r>
          </a:p>
          <a:p>
            <a:r>
              <a:rPr lang="en-US" sz="1000" dirty="0"/>
              <a:t>    'd': 3, </a:t>
            </a:r>
          </a:p>
          <a:p>
            <a:r>
              <a:rPr lang="en-US" sz="1000" dirty="0"/>
              <a:t>    'e': 3, </a:t>
            </a:r>
          </a:p>
          <a:p>
            <a:r>
              <a:rPr lang="en-US" sz="1000" dirty="0"/>
              <a:t>    'f': 3, </a:t>
            </a:r>
          </a:p>
          <a:p>
            <a:r>
              <a:rPr lang="en-US" sz="1000" dirty="0"/>
              <a:t>    'g': 4, </a:t>
            </a:r>
          </a:p>
          <a:p>
            <a:r>
              <a:rPr lang="en-US" sz="1000" dirty="0"/>
              <a:t>    'h': 4, </a:t>
            </a:r>
          </a:p>
          <a:p>
            <a:r>
              <a:rPr lang="en-US" sz="1000" dirty="0"/>
              <a:t>    '</a:t>
            </a:r>
            <a:r>
              <a:rPr lang="en-US" sz="1000" dirty="0" err="1"/>
              <a:t>i</a:t>
            </a:r>
            <a:r>
              <a:rPr lang="en-US" sz="1000" dirty="0"/>
              <a:t>': 5, </a:t>
            </a:r>
          </a:p>
          <a:p>
            <a:r>
              <a:rPr lang="en-US" sz="1000" dirty="0"/>
              <a:t>    'j': 6,</a:t>
            </a:r>
          </a:p>
          <a:p>
            <a:r>
              <a:rPr lang="en-US" sz="1000" dirty="0"/>
              <a:t>    'k': 7,</a:t>
            </a:r>
          </a:p>
          <a:p>
            <a:r>
              <a:rPr lang="en-US" sz="1000" dirty="0"/>
              <a:t>    'l': 8</a:t>
            </a:r>
          </a:p>
          <a:p>
            <a:r>
              <a:rPr lang="en-US" sz="1000" dirty="0"/>
              <a:t>}</a:t>
            </a:r>
          </a:p>
          <a:p>
            <a:endParaRPr lang="en-US" sz="1000" dirty="0"/>
          </a:p>
          <a:p>
            <a:r>
              <a:rPr lang="en-US" sz="1000" dirty="0"/>
              <a:t>source = 'a'  # </a:t>
            </a:r>
            <a:r>
              <a:rPr lang="en-US" sz="1000" dirty="0" err="1"/>
              <a:t>Simpul</a:t>
            </a:r>
            <a:r>
              <a:rPr lang="en-US" sz="1000" dirty="0"/>
              <a:t> </a:t>
            </a:r>
            <a:r>
              <a:rPr lang="en-US" sz="1000" dirty="0" err="1"/>
              <a:t>awal</a:t>
            </a:r>
            <a:endParaRPr lang="en-US" sz="1000" dirty="0"/>
          </a:p>
          <a:p>
            <a:r>
              <a:rPr lang="en-US" sz="1000" dirty="0"/>
              <a:t>destination = 'l'  # </a:t>
            </a:r>
            <a:r>
              <a:rPr lang="en-US" sz="1000" dirty="0" err="1"/>
              <a:t>Simpul</a:t>
            </a:r>
            <a:r>
              <a:rPr lang="en-US" sz="1000" dirty="0"/>
              <a:t> </a:t>
            </a:r>
            <a:r>
              <a:rPr lang="en-US" sz="1000" dirty="0" err="1"/>
              <a:t>tujuan</a:t>
            </a:r>
            <a:endParaRPr lang="en-US" sz="1000" dirty="0"/>
          </a:p>
          <a:p>
            <a:r>
              <a:rPr lang="en-US" sz="1000" dirty="0"/>
              <a:t>stages = 8  # </a:t>
            </a:r>
            <a:r>
              <a:rPr lang="en-US" sz="1000" dirty="0" err="1"/>
              <a:t>Jumlah</a:t>
            </a:r>
            <a:r>
              <a:rPr lang="en-US" sz="1000" dirty="0"/>
              <a:t> </a:t>
            </a:r>
            <a:r>
              <a:rPr lang="en-US" sz="1000" dirty="0" err="1"/>
              <a:t>tahap</a:t>
            </a:r>
            <a:endParaRPr lang="en-US" sz="1000" dirty="0"/>
          </a:p>
          <a:p>
            <a:endParaRPr lang="en-US" sz="1000" dirty="0"/>
          </a:p>
          <a:p>
            <a:r>
              <a:rPr lang="en-US" sz="1000" dirty="0"/>
              <a:t>distance, path = </a:t>
            </a:r>
            <a:r>
              <a:rPr lang="en-US" sz="1000" dirty="0" err="1"/>
              <a:t>shortest_path_multistage</a:t>
            </a:r>
            <a:r>
              <a:rPr lang="en-US" sz="1000" dirty="0"/>
              <a:t>(graph, stages, source, destination)</a:t>
            </a:r>
          </a:p>
          <a:p>
            <a:r>
              <a:rPr lang="en-US" sz="1000" dirty="0"/>
              <a:t>print("Jarak </a:t>
            </a:r>
            <a:r>
              <a:rPr lang="en-US" sz="1000" dirty="0" err="1"/>
              <a:t>Terpendek</a:t>
            </a:r>
            <a:r>
              <a:rPr lang="en-US" sz="1000" dirty="0"/>
              <a:t>:", distance)</a:t>
            </a:r>
          </a:p>
          <a:p>
            <a:r>
              <a:rPr lang="en-US" sz="1000" dirty="0"/>
              <a:t>print("Jalur </a:t>
            </a:r>
            <a:r>
              <a:rPr lang="en-US" sz="1000" dirty="0" err="1"/>
              <a:t>Terpendek</a:t>
            </a:r>
            <a:r>
              <a:rPr lang="en-US" sz="1000" dirty="0"/>
              <a:t>:", path)</a:t>
            </a:r>
          </a:p>
          <a:p>
            <a:endParaRPr lang="en-US" sz="1000" dirty="0"/>
          </a:p>
        </p:txBody>
      </p:sp>
      <p:sp>
        <p:nvSpPr>
          <p:cNvPr id="3" name="Title 2">
            <a:extLst>
              <a:ext uri="{FF2B5EF4-FFF2-40B4-BE49-F238E27FC236}">
                <a16:creationId xmlns:a16="http://schemas.microsoft.com/office/drawing/2014/main" id="{C2328D0B-2349-7F6E-83B7-AF670B44B891}"/>
              </a:ext>
            </a:extLst>
          </p:cNvPr>
          <p:cNvSpPr>
            <a:spLocks noGrp="1"/>
          </p:cNvSpPr>
          <p:nvPr>
            <p:ph type="title"/>
          </p:nvPr>
        </p:nvSpPr>
        <p:spPr>
          <a:xfrm>
            <a:off x="535259" y="116021"/>
            <a:ext cx="4594330" cy="585300"/>
          </a:xfrm>
        </p:spPr>
        <p:txBody>
          <a:bodyPr/>
          <a:lstStyle/>
          <a:p>
            <a:pPr algn="l"/>
            <a:r>
              <a:rPr lang="en-US" sz="1600" dirty="0" err="1"/>
              <a:t>Implementasi</a:t>
            </a:r>
            <a:r>
              <a:rPr lang="en-US" sz="1600" dirty="0"/>
              <a:t> forward multistage graph </a:t>
            </a:r>
            <a:r>
              <a:rPr lang="en-US" sz="1600" dirty="0" err="1"/>
              <a:t>dengan</a:t>
            </a:r>
            <a:r>
              <a:rPr lang="en-US" sz="1600" dirty="0"/>
              <a:t> python</a:t>
            </a:r>
          </a:p>
        </p:txBody>
      </p:sp>
    </p:spTree>
    <p:extLst>
      <p:ext uri="{BB962C8B-B14F-4D97-AF65-F5344CB8AC3E}">
        <p14:creationId xmlns:p14="http://schemas.microsoft.com/office/powerpoint/2010/main" val="177777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185639" y="2573058"/>
            <a:ext cx="4527394"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dirty="0"/>
              <a:t>Dynamic Programming</a:t>
            </a:r>
            <a:endParaRPr lang="x-none" altLang="en-GB" sz="4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567739-4279-BD35-27F0-5A506B527DBA}"/>
              </a:ext>
            </a:extLst>
          </p:cNvPr>
          <p:cNvSpPr>
            <a:spLocks noGrp="1"/>
          </p:cNvSpPr>
          <p:nvPr>
            <p:ph type="title"/>
          </p:nvPr>
        </p:nvSpPr>
        <p:spPr>
          <a:xfrm>
            <a:off x="230459" y="139316"/>
            <a:ext cx="4163150" cy="585300"/>
          </a:xfrm>
        </p:spPr>
        <p:txBody>
          <a:bodyPr/>
          <a:lstStyle/>
          <a:p>
            <a:pPr algn="l"/>
            <a:r>
              <a:rPr lang="en-US" dirty="0"/>
              <a:t>output</a:t>
            </a:r>
          </a:p>
        </p:txBody>
      </p:sp>
      <p:pic>
        <p:nvPicPr>
          <p:cNvPr id="7" name="Picture 6">
            <a:extLst>
              <a:ext uri="{FF2B5EF4-FFF2-40B4-BE49-F238E27FC236}">
                <a16:creationId xmlns:a16="http://schemas.microsoft.com/office/drawing/2014/main" id="{E22E6935-E519-224D-430F-669B95B39DB9}"/>
              </a:ext>
            </a:extLst>
          </p:cNvPr>
          <p:cNvPicPr>
            <a:picLocks noChangeAspect="1"/>
          </p:cNvPicPr>
          <p:nvPr/>
        </p:nvPicPr>
        <p:blipFill>
          <a:blip r:embed="rId2"/>
          <a:stretch>
            <a:fillRect/>
          </a:stretch>
        </p:blipFill>
        <p:spPr>
          <a:xfrm>
            <a:off x="594731" y="724616"/>
            <a:ext cx="7813287" cy="4025804"/>
          </a:xfrm>
          <a:prstGeom prst="rect">
            <a:avLst/>
          </a:prstGeom>
        </p:spPr>
      </p:pic>
      <p:sp>
        <p:nvSpPr>
          <p:cNvPr id="8" name="Rectangle 7">
            <a:extLst>
              <a:ext uri="{FF2B5EF4-FFF2-40B4-BE49-F238E27FC236}">
                <a16:creationId xmlns:a16="http://schemas.microsoft.com/office/drawing/2014/main" id="{73869D7C-3B4D-674F-B711-584E86848CA1}"/>
              </a:ext>
            </a:extLst>
          </p:cNvPr>
          <p:cNvSpPr/>
          <p:nvPr/>
        </p:nvSpPr>
        <p:spPr>
          <a:xfrm>
            <a:off x="4943707" y="1486830"/>
            <a:ext cx="3397405" cy="245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81747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F51D-5695-D9A8-4594-A412F38BB1F5}"/>
              </a:ext>
            </a:extLst>
          </p:cNvPr>
          <p:cNvSpPr>
            <a:spLocks noGrp="1"/>
          </p:cNvSpPr>
          <p:nvPr>
            <p:ph type="body" idx="1"/>
          </p:nvPr>
        </p:nvSpPr>
        <p:spPr>
          <a:xfrm>
            <a:off x="973872" y="701321"/>
            <a:ext cx="7077307" cy="3828586"/>
          </a:xfrm>
        </p:spPr>
        <p:txBody>
          <a:bodyPr numCol="4"/>
          <a:lstStyle/>
          <a:p>
            <a:r>
              <a:rPr lang="en-US" sz="1000" dirty="0"/>
              <a:t>def </a:t>
            </a:r>
            <a:r>
              <a:rPr lang="en-US" sz="1000" dirty="0" err="1"/>
              <a:t>shortest_path_multistage_backward</a:t>
            </a:r>
            <a:r>
              <a:rPr lang="en-US" sz="1000" dirty="0"/>
              <a:t>(graph, stages, source, destination):</a:t>
            </a:r>
          </a:p>
          <a:p>
            <a:r>
              <a:rPr lang="en-US" sz="1000" dirty="0"/>
              <a:t>    # </a:t>
            </a:r>
            <a:r>
              <a:rPr lang="en-US" sz="1000" dirty="0" err="1"/>
              <a:t>Inisialisasi</a:t>
            </a:r>
            <a:r>
              <a:rPr lang="en-US" sz="1000" dirty="0"/>
              <a:t> </a:t>
            </a:r>
            <a:r>
              <a:rPr lang="en-US" sz="1000" dirty="0" err="1"/>
              <a:t>jarak</a:t>
            </a:r>
            <a:r>
              <a:rPr lang="en-US" sz="1000" dirty="0"/>
              <a:t> </a:t>
            </a:r>
            <a:r>
              <a:rPr lang="en-US" sz="1000" dirty="0" err="1"/>
              <a:t>terpendek</a:t>
            </a:r>
            <a:r>
              <a:rPr lang="en-US" sz="1000" dirty="0"/>
              <a:t> </a:t>
            </a:r>
            <a:r>
              <a:rPr lang="en-US" sz="1000" dirty="0" err="1"/>
              <a:t>untuk</a:t>
            </a:r>
            <a:r>
              <a:rPr lang="en-US" sz="1000" dirty="0"/>
              <a:t> </a:t>
            </a:r>
            <a:r>
              <a:rPr lang="en-US" sz="1000" dirty="0" err="1"/>
              <a:t>setiap</a:t>
            </a:r>
            <a:r>
              <a:rPr lang="en-US" sz="1000" dirty="0"/>
              <a:t> </a:t>
            </a:r>
            <a:r>
              <a:rPr lang="en-US" sz="1000" dirty="0" err="1"/>
              <a:t>simpul</a:t>
            </a:r>
            <a:r>
              <a:rPr lang="en-US" sz="1000" dirty="0"/>
              <a:t> </a:t>
            </a:r>
            <a:r>
              <a:rPr lang="en-US" sz="1000" dirty="0" err="1"/>
              <a:t>dengan</a:t>
            </a:r>
            <a:r>
              <a:rPr lang="en-US" sz="1000" dirty="0"/>
              <a:t> </a:t>
            </a:r>
            <a:r>
              <a:rPr lang="en-US" sz="1000" dirty="0" err="1"/>
              <a:t>tak</a:t>
            </a:r>
            <a:r>
              <a:rPr lang="en-US" sz="1000" dirty="0"/>
              <a:t> </a:t>
            </a:r>
            <a:r>
              <a:rPr lang="en-US" sz="1000" dirty="0" err="1"/>
              <a:t>hingga</a:t>
            </a:r>
            <a:endParaRPr lang="en-US" sz="1000" dirty="0"/>
          </a:p>
          <a:p>
            <a:r>
              <a:rPr lang="en-US" sz="1000" dirty="0"/>
              <a:t>    distances = {node: float('inf') for node in graph}</a:t>
            </a:r>
          </a:p>
          <a:p>
            <a:r>
              <a:rPr lang="en-US" sz="1000" dirty="0"/>
              <a:t>    # Jarak </a:t>
            </a:r>
            <a:r>
              <a:rPr lang="en-US" sz="1000" dirty="0" err="1"/>
              <a:t>dari</a:t>
            </a:r>
            <a:r>
              <a:rPr lang="en-US" sz="1000" dirty="0"/>
              <a:t> </a:t>
            </a:r>
            <a:r>
              <a:rPr lang="en-US" sz="1000" dirty="0" err="1"/>
              <a:t>tujuan</a:t>
            </a:r>
            <a:r>
              <a:rPr lang="en-US" sz="1000" dirty="0"/>
              <a:t> </a:t>
            </a:r>
            <a:r>
              <a:rPr lang="en-US" sz="1000" dirty="0" err="1"/>
              <a:t>ke</a:t>
            </a:r>
            <a:r>
              <a:rPr lang="en-US" sz="1000" dirty="0"/>
              <a:t> </a:t>
            </a:r>
            <a:r>
              <a:rPr lang="en-US" sz="1000" dirty="0" err="1"/>
              <a:t>tujuan</a:t>
            </a:r>
            <a:r>
              <a:rPr lang="en-US" sz="1000" dirty="0"/>
              <a:t> </a:t>
            </a:r>
            <a:r>
              <a:rPr lang="en-US" sz="1000" dirty="0" err="1"/>
              <a:t>adalah</a:t>
            </a:r>
            <a:r>
              <a:rPr lang="en-US" sz="1000" dirty="0"/>
              <a:t> 0</a:t>
            </a:r>
          </a:p>
          <a:p>
            <a:r>
              <a:rPr lang="en-US" sz="1000" dirty="0"/>
              <a:t>    distances[destination] = 0</a:t>
            </a:r>
          </a:p>
          <a:p>
            <a:endParaRPr lang="en-US" sz="1000" dirty="0"/>
          </a:p>
          <a:p>
            <a:r>
              <a:rPr lang="en-US" sz="1000" dirty="0"/>
              <a:t>    # </a:t>
            </a:r>
            <a:r>
              <a:rPr lang="en-US" sz="1000" dirty="0" err="1"/>
              <a:t>Inisialisasi</a:t>
            </a:r>
            <a:r>
              <a:rPr lang="en-US" sz="1000" dirty="0"/>
              <a:t> list </a:t>
            </a:r>
            <a:r>
              <a:rPr lang="en-US" sz="1000" dirty="0" err="1"/>
              <a:t>untuk</a:t>
            </a:r>
            <a:r>
              <a:rPr lang="en-US" sz="1000" dirty="0"/>
              <a:t> </a:t>
            </a:r>
            <a:r>
              <a:rPr lang="en-US" sz="1000" dirty="0" err="1"/>
              <a:t>menyimpan</a:t>
            </a:r>
            <a:r>
              <a:rPr lang="en-US" sz="1000" dirty="0"/>
              <a:t> </a:t>
            </a:r>
            <a:r>
              <a:rPr lang="en-US" sz="1000" dirty="0" err="1"/>
              <a:t>jalur</a:t>
            </a:r>
            <a:endParaRPr lang="en-US" sz="1000" dirty="0"/>
          </a:p>
          <a:p>
            <a:r>
              <a:rPr lang="en-US" sz="1000" dirty="0"/>
              <a:t>    path = {node: None for node in graph}</a:t>
            </a:r>
          </a:p>
          <a:p>
            <a:endParaRPr lang="en-US" sz="1000" dirty="0"/>
          </a:p>
          <a:p>
            <a:r>
              <a:rPr lang="en-US" sz="1000" dirty="0"/>
              <a:t>    # Proses </a:t>
            </a:r>
            <a:r>
              <a:rPr lang="en-US" sz="1000" dirty="0" err="1"/>
              <a:t>dari</a:t>
            </a:r>
            <a:r>
              <a:rPr lang="en-US" sz="1000" dirty="0"/>
              <a:t> stage </a:t>
            </a:r>
            <a:r>
              <a:rPr lang="en-US" sz="1000" dirty="0" err="1"/>
              <a:t>ke</a:t>
            </a:r>
            <a:r>
              <a:rPr lang="en-US" sz="1000" dirty="0"/>
              <a:t> stage </a:t>
            </a:r>
            <a:r>
              <a:rPr lang="en-US" sz="1000" dirty="0" err="1"/>
              <a:t>secara</a:t>
            </a:r>
            <a:r>
              <a:rPr lang="en-US" sz="1000" dirty="0"/>
              <a:t> </a:t>
            </a:r>
            <a:r>
              <a:rPr lang="en-US" sz="1000" dirty="0" err="1"/>
              <a:t>mundur</a:t>
            </a:r>
            <a:endParaRPr lang="en-US" sz="1000" dirty="0"/>
          </a:p>
          <a:p>
            <a:r>
              <a:rPr lang="en-US" sz="1000" dirty="0"/>
              <a:t>    for stage in range(stages, 0, -1):</a:t>
            </a:r>
          </a:p>
          <a:p>
            <a:r>
              <a:rPr lang="en-US" sz="1000" dirty="0"/>
              <a:t>        for u in graph:</a:t>
            </a:r>
          </a:p>
          <a:p>
            <a:r>
              <a:rPr lang="en-US" sz="1000" dirty="0"/>
              <a:t>            # Jika u </a:t>
            </a:r>
            <a:r>
              <a:rPr lang="en-US" sz="1000" dirty="0" err="1"/>
              <a:t>ada</a:t>
            </a:r>
            <a:r>
              <a:rPr lang="en-US" sz="1000" dirty="0"/>
              <a:t> di stage </a:t>
            </a:r>
            <a:r>
              <a:rPr lang="en-US" sz="1000" dirty="0" err="1"/>
              <a:t>saat</a:t>
            </a:r>
            <a:r>
              <a:rPr lang="en-US" sz="1000" dirty="0"/>
              <a:t> </a:t>
            </a:r>
            <a:r>
              <a:rPr lang="en-US" sz="1000" dirty="0" err="1"/>
              <a:t>ini</a:t>
            </a:r>
            <a:endParaRPr lang="en-US" sz="1000" dirty="0"/>
          </a:p>
          <a:p>
            <a:r>
              <a:rPr lang="en-US" sz="1000" dirty="0"/>
              <a:t>            if </a:t>
            </a:r>
            <a:r>
              <a:rPr lang="en-US" sz="1000" dirty="0" err="1"/>
              <a:t>stage_of_node</a:t>
            </a:r>
            <a:r>
              <a:rPr lang="en-US" sz="1000" dirty="0"/>
              <a:t>[u] == stage:</a:t>
            </a:r>
          </a:p>
          <a:p>
            <a:r>
              <a:rPr lang="en-US" sz="1000" dirty="0"/>
              <a:t>                for v, cost in graph[u]:</a:t>
            </a:r>
          </a:p>
          <a:p>
            <a:r>
              <a:rPr lang="en-US" sz="1000" dirty="0"/>
              <a:t>                    if distances[u] &gt; distances[v] + cost:</a:t>
            </a:r>
          </a:p>
          <a:p>
            <a:r>
              <a:rPr lang="en-US" sz="1000" dirty="0"/>
              <a:t>                        distances[u] = distances[v] + cost</a:t>
            </a:r>
          </a:p>
          <a:p>
            <a:r>
              <a:rPr lang="en-US" sz="1000" dirty="0"/>
              <a:t>                        path[u] = v</a:t>
            </a:r>
          </a:p>
          <a:p>
            <a:endParaRPr lang="en-US" sz="1000" dirty="0"/>
          </a:p>
          <a:p>
            <a:r>
              <a:rPr lang="en-US" sz="1000" dirty="0"/>
              <a:t>    # </a:t>
            </a:r>
            <a:r>
              <a:rPr lang="en-US" sz="1000" dirty="0" err="1"/>
              <a:t>Membangun</a:t>
            </a:r>
            <a:r>
              <a:rPr lang="en-US" sz="1000" dirty="0"/>
              <a:t> </a:t>
            </a:r>
            <a:r>
              <a:rPr lang="en-US" sz="1000" dirty="0" err="1"/>
              <a:t>jalur</a:t>
            </a:r>
            <a:r>
              <a:rPr lang="en-US" sz="1000" dirty="0"/>
              <a:t> </a:t>
            </a:r>
            <a:r>
              <a:rPr lang="en-US" sz="1000" dirty="0" err="1"/>
              <a:t>terpendek</a:t>
            </a:r>
            <a:r>
              <a:rPr lang="en-US" sz="1000" dirty="0"/>
              <a:t> </a:t>
            </a:r>
            <a:r>
              <a:rPr lang="en-US" sz="1000" dirty="0" err="1"/>
              <a:t>dari</a:t>
            </a:r>
            <a:r>
              <a:rPr lang="en-US" sz="1000" dirty="0"/>
              <a:t> source </a:t>
            </a:r>
            <a:r>
              <a:rPr lang="en-US" sz="1000" dirty="0" err="1"/>
              <a:t>ke</a:t>
            </a:r>
            <a:r>
              <a:rPr lang="en-US" sz="1000" dirty="0"/>
              <a:t> destination</a:t>
            </a:r>
          </a:p>
          <a:p>
            <a:r>
              <a:rPr lang="en-US" sz="1000" dirty="0"/>
              <a:t>    </a:t>
            </a:r>
            <a:r>
              <a:rPr lang="en-US" sz="1000" dirty="0" err="1"/>
              <a:t>shortest_path</a:t>
            </a:r>
            <a:r>
              <a:rPr lang="en-US" sz="1000" dirty="0"/>
              <a:t> = []</a:t>
            </a:r>
          </a:p>
          <a:p>
            <a:r>
              <a:rPr lang="en-US" sz="1000" dirty="0"/>
              <a:t>    current = source</a:t>
            </a:r>
          </a:p>
          <a:p>
            <a:r>
              <a:rPr lang="en-US" sz="1000" dirty="0"/>
              <a:t>    while current is not None:</a:t>
            </a:r>
          </a:p>
          <a:p>
            <a:r>
              <a:rPr lang="en-US" sz="1000" dirty="0"/>
              <a:t>        </a:t>
            </a:r>
            <a:r>
              <a:rPr lang="en-US" sz="1000" dirty="0" err="1"/>
              <a:t>shortest_path.append</a:t>
            </a:r>
            <a:r>
              <a:rPr lang="en-US" sz="1000" dirty="0"/>
              <a:t>(current)</a:t>
            </a:r>
          </a:p>
          <a:p>
            <a:r>
              <a:rPr lang="en-US" sz="1000" dirty="0"/>
              <a:t>        current = path[current]</a:t>
            </a:r>
          </a:p>
          <a:p>
            <a:endParaRPr lang="en-US" sz="1000" dirty="0"/>
          </a:p>
          <a:p>
            <a:r>
              <a:rPr lang="en-US" sz="1000" dirty="0"/>
              <a:t>    return distances[source], </a:t>
            </a:r>
            <a:r>
              <a:rPr lang="en-US" sz="1000" dirty="0" err="1"/>
              <a:t>shortest_path</a:t>
            </a:r>
            <a:endParaRPr lang="en-US" sz="1000" dirty="0"/>
          </a:p>
          <a:p>
            <a:endParaRPr lang="en-US" sz="1000" dirty="0"/>
          </a:p>
          <a:p>
            <a:r>
              <a:rPr lang="en-US" sz="1000" dirty="0"/>
              <a:t># </a:t>
            </a:r>
            <a:r>
              <a:rPr lang="en-US" sz="1000" dirty="0" err="1"/>
              <a:t>Contoh</a:t>
            </a:r>
            <a:r>
              <a:rPr lang="en-US" sz="1000" dirty="0"/>
              <a:t> </a:t>
            </a:r>
            <a:r>
              <a:rPr lang="en-US" sz="1000" dirty="0" err="1"/>
              <a:t>penggunaan</a:t>
            </a:r>
            <a:r>
              <a:rPr lang="en-US" sz="1000" dirty="0"/>
              <a:t> </a:t>
            </a:r>
            <a:r>
              <a:rPr lang="en-US" sz="1000" dirty="0" err="1"/>
              <a:t>fungsi</a:t>
            </a:r>
            <a:endParaRPr lang="en-US" sz="1000" dirty="0"/>
          </a:p>
          <a:p>
            <a:r>
              <a:rPr lang="en-US" sz="1000" dirty="0"/>
              <a:t># </a:t>
            </a:r>
            <a:r>
              <a:rPr lang="en-US" sz="1000" dirty="0" err="1"/>
              <a:t>Representasi</a:t>
            </a:r>
            <a:r>
              <a:rPr lang="en-US" sz="1000" dirty="0"/>
              <a:t> </a:t>
            </a:r>
            <a:r>
              <a:rPr lang="en-US" sz="1000" dirty="0" err="1"/>
              <a:t>graf</a:t>
            </a:r>
            <a:r>
              <a:rPr lang="en-US" sz="1000" dirty="0"/>
              <a:t> </a:t>
            </a:r>
            <a:r>
              <a:rPr lang="en-US" sz="1000" dirty="0" err="1"/>
              <a:t>dalam</a:t>
            </a:r>
            <a:r>
              <a:rPr lang="en-US" sz="1000" dirty="0"/>
              <a:t> </a:t>
            </a:r>
            <a:r>
              <a:rPr lang="en-US" sz="1000" dirty="0" err="1"/>
              <a:t>bentuk</a:t>
            </a:r>
            <a:r>
              <a:rPr lang="en-US" sz="1000" dirty="0"/>
              <a:t> adjacency list</a:t>
            </a:r>
          </a:p>
          <a:p>
            <a:r>
              <a:rPr lang="en-US" sz="1000" dirty="0"/>
              <a:t>graph = {</a:t>
            </a:r>
          </a:p>
          <a:p>
            <a:r>
              <a:rPr lang="en-US" sz="1000" dirty="0"/>
              <a:t>    'a': [('b', 7), ('c', 6),('d',9)],</a:t>
            </a:r>
          </a:p>
          <a:p>
            <a:r>
              <a:rPr lang="en-US" sz="1000" dirty="0"/>
              <a:t>    'b': [('e', 6), ('f', 8),('g',12)],</a:t>
            </a:r>
          </a:p>
          <a:p>
            <a:r>
              <a:rPr lang="en-US" sz="1000" dirty="0"/>
              <a:t>    'c': [('f', 6),('g', 3),('h', 9)],</a:t>
            </a:r>
          </a:p>
          <a:p>
            <a:r>
              <a:rPr lang="en-US" sz="1000" dirty="0"/>
              <a:t>    'd': [('g', 10),('h', 15),],</a:t>
            </a:r>
          </a:p>
          <a:p>
            <a:r>
              <a:rPr lang="en-US" sz="1000" dirty="0"/>
              <a:t>    'e': [('</a:t>
            </a:r>
            <a:r>
              <a:rPr lang="en-US" sz="1000" dirty="0" err="1"/>
              <a:t>i</a:t>
            </a:r>
            <a:r>
              <a:rPr lang="en-US" sz="1000" dirty="0"/>
              <a:t>', 5), ('j', 6),('k', 7),],</a:t>
            </a:r>
          </a:p>
          <a:p>
            <a:r>
              <a:rPr lang="en-US" sz="1000" dirty="0"/>
              <a:t>    'f': [('</a:t>
            </a:r>
            <a:r>
              <a:rPr lang="en-US" sz="1000" dirty="0" err="1"/>
              <a:t>i</a:t>
            </a:r>
            <a:r>
              <a:rPr lang="en-US" sz="1000" dirty="0"/>
              <a:t>', 6),('j', 9),('k', 17)],</a:t>
            </a:r>
          </a:p>
          <a:p>
            <a:r>
              <a:rPr lang="en-US" sz="1000" dirty="0"/>
              <a:t>    'g': [('j', 4),('k', 9)],</a:t>
            </a:r>
          </a:p>
          <a:p>
            <a:r>
              <a:rPr lang="en-US" sz="1000" dirty="0"/>
              <a:t>    'h': [('j', 7), ('k', 13)],</a:t>
            </a:r>
          </a:p>
          <a:p>
            <a:r>
              <a:rPr lang="en-US" sz="1000" dirty="0"/>
              <a:t>    '</a:t>
            </a:r>
            <a:r>
              <a:rPr lang="en-US" sz="1000" dirty="0" err="1"/>
              <a:t>i</a:t>
            </a:r>
            <a:r>
              <a:rPr lang="en-US" sz="1000" dirty="0"/>
              <a:t>': [('l', 7)],</a:t>
            </a:r>
          </a:p>
          <a:p>
            <a:r>
              <a:rPr lang="en-US" sz="1000" dirty="0"/>
              <a:t>    'j': [('l', 5)],</a:t>
            </a:r>
          </a:p>
          <a:p>
            <a:r>
              <a:rPr lang="en-US" sz="1000" dirty="0"/>
              <a:t>    'k':[('l', 8)],</a:t>
            </a:r>
          </a:p>
          <a:p>
            <a:r>
              <a:rPr lang="en-US" sz="1000" dirty="0"/>
              <a:t>    'l':[]</a:t>
            </a:r>
          </a:p>
          <a:p>
            <a:r>
              <a:rPr lang="en-US" sz="1000" dirty="0"/>
              <a:t>}</a:t>
            </a:r>
          </a:p>
          <a:p>
            <a:endParaRPr lang="en-US" sz="1000" dirty="0"/>
          </a:p>
          <a:p>
            <a:r>
              <a:rPr lang="en-US" sz="1000" dirty="0"/>
              <a:t># </a:t>
            </a:r>
            <a:r>
              <a:rPr lang="en-US" sz="1000" dirty="0" err="1"/>
              <a:t>Menentukan</a:t>
            </a:r>
            <a:r>
              <a:rPr lang="en-US" sz="1000" dirty="0"/>
              <a:t> </a:t>
            </a:r>
            <a:r>
              <a:rPr lang="en-US" sz="1000" dirty="0" err="1"/>
              <a:t>tahap</a:t>
            </a:r>
            <a:r>
              <a:rPr lang="en-US" sz="1000" dirty="0"/>
              <a:t> </a:t>
            </a:r>
            <a:r>
              <a:rPr lang="en-US" sz="1000" dirty="0" err="1"/>
              <a:t>setiap</a:t>
            </a:r>
            <a:r>
              <a:rPr lang="en-US" sz="1000" dirty="0"/>
              <a:t> </a:t>
            </a:r>
            <a:r>
              <a:rPr lang="en-US" sz="1000" dirty="0" err="1"/>
              <a:t>simpul</a:t>
            </a:r>
            <a:r>
              <a:rPr lang="en-US" sz="1000" dirty="0"/>
              <a:t> (</a:t>
            </a:r>
            <a:r>
              <a:rPr lang="en-US" sz="1000" dirty="0" err="1"/>
              <a:t>stage_of_node</a:t>
            </a:r>
            <a:r>
              <a:rPr lang="en-US" sz="1000" dirty="0"/>
              <a:t>[</a:t>
            </a:r>
            <a:r>
              <a:rPr lang="en-US" sz="1000" dirty="0" err="1"/>
              <a:t>i</a:t>
            </a:r>
            <a:r>
              <a:rPr lang="en-US" sz="1000" dirty="0"/>
              <a:t>] = </a:t>
            </a:r>
            <a:r>
              <a:rPr lang="en-US" sz="1000" dirty="0" err="1"/>
              <a:t>tahap</a:t>
            </a:r>
            <a:r>
              <a:rPr lang="en-US" sz="1000" dirty="0"/>
              <a:t> </a:t>
            </a:r>
            <a:r>
              <a:rPr lang="en-US" sz="1000" dirty="0" err="1"/>
              <a:t>simpul</a:t>
            </a:r>
            <a:r>
              <a:rPr lang="en-US" sz="1000" dirty="0"/>
              <a:t> </a:t>
            </a:r>
            <a:r>
              <a:rPr lang="en-US" sz="1000" dirty="0" err="1"/>
              <a:t>i</a:t>
            </a:r>
            <a:r>
              <a:rPr lang="en-US" sz="1000" dirty="0"/>
              <a:t>)</a:t>
            </a:r>
          </a:p>
          <a:p>
            <a:r>
              <a:rPr lang="en-US" sz="1000" dirty="0" err="1"/>
              <a:t>stage_of_node</a:t>
            </a:r>
            <a:r>
              <a:rPr lang="en-US" sz="1000" dirty="0"/>
              <a:t> = {</a:t>
            </a:r>
          </a:p>
          <a:p>
            <a:r>
              <a:rPr lang="en-US" sz="1000" dirty="0"/>
              <a:t>    'a': 1, </a:t>
            </a:r>
          </a:p>
          <a:p>
            <a:r>
              <a:rPr lang="en-US" sz="1000" dirty="0"/>
              <a:t>    'b': 2, </a:t>
            </a:r>
          </a:p>
          <a:p>
            <a:r>
              <a:rPr lang="en-US" sz="1000" dirty="0"/>
              <a:t>    'c': 2, </a:t>
            </a:r>
          </a:p>
          <a:p>
            <a:r>
              <a:rPr lang="en-US" sz="1000" dirty="0"/>
              <a:t>    'd': 3, </a:t>
            </a:r>
          </a:p>
          <a:p>
            <a:r>
              <a:rPr lang="en-US" sz="1000" dirty="0"/>
              <a:t>    'e': 3, </a:t>
            </a:r>
          </a:p>
          <a:p>
            <a:r>
              <a:rPr lang="en-US" sz="1000" dirty="0"/>
              <a:t>    'f': 3, </a:t>
            </a:r>
          </a:p>
          <a:p>
            <a:r>
              <a:rPr lang="en-US" sz="1000" dirty="0"/>
              <a:t>    'g': 4, </a:t>
            </a:r>
          </a:p>
          <a:p>
            <a:r>
              <a:rPr lang="en-US" sz="1000" dirty="0"/>
              <a:t>    'h': 4, </a:t>
            </a:r>
          </a:p>
          <a:p>
            <a:r>
              <a:rPr lang="en-US" sz="1000" dirty="0"/>
              <a:t>    '</a:t>
            </a:r>
            <a:r>
              <a:rPr lang="en-US" sz="1000" dirty="0" err="1"/>
              <a:t>i</a:t>
            </a:r>
            <a:r>
              <a:rPr lang="en-US" sz="1000" dirty="0"/>
              <a:t>': 5, </a:t>
            </a:r>
          </a:p>
          <a:p>
            <a:r>
              <a:rPr lang="en-US" sz="1000" dirty="0"/>
              <a:t>    'j': 6,</a:t>
            </a:r>
          </a:p>
          <a:p>
            <a:r>
              <a:rPr lang="en-US" sz="1000" dirty="0"/>
              <a:t>    'k': 7,</a:t>
            </a:r>
          </a:p>
          <a:p>
            <a:r>
              <a:rPr lang="en-US" sz="1000" dirty="0"/>
              <a:t>    'l': 8</a:t>
            </a:r>
          </a:p>
          <a:p>
            <a:r>
              <a:rPr lang="en-US" sz="1000" dirty="0"/>
              <a:t>}</a:t>
            </a:r>
          </a:p>
          <a:p>
            <a:endParaRPr lang="en-US" sz="1000" dirty="0"/>
          </a:p>
          <a:p>
            <a:r>
              <a:rPr lang="en-US" sz="1000" dirty="0"/>
              <a:t>source = 'a'  # </a:t>
            </a:r>
            <a:r>
              <a:rPr lang="en-US" sz="1000" dirty="0" err="1"/>
              <a:t>Simpul</a:t>
            </a:r>
            <a:r>
              <a:rPr lang="en-US" sz="1000" dirty="0"/>
              <a:t> </a:t>
            </a:r>
            <a:r>
              <a:rPr lang="en-US" sz="1000" dirty="0" err="1"/>
              <a:t>awal</a:t>
            </a:r>
            <a:endParaRPr lang="en-US" sz="1000" dirty="0"/>
          </a:p>
          <a:p>
            <a:r>
              <a:rPr lang="en-US" sz="1000" dirty="0"/>
              <a:t>destination = 'l'  # </a:t>
            </a:r>
            <a:r>
              <a:rPr lang="en-US" sz="1000" dirty="0" err="1"/>
              <a:t>Simpul</a:t>
            </a:r>
            <a:r>
              <a:rPr lang="en-US" sz="1000" dirty="0"/>
              <a:t> </a:t>
            </a:r>
            <a:r>
              <a:rPr lang="en-US" sz="1000" dirty="0" err="1"/>
              <a:t>tujuan</a:t>
            </a:r>
            <a:endParaRPr lang="en-US" sz="1000" dirty="0"/>
          </a:p>
          <a:p>
            <a:r>
              <a:rPr lang="en-US" sz="1000" dirty="0"/>
              <a:t>stages = 8  # </a:t>
            </a:r>
            <a:r>
              <a:rPr lang="en-US" sz="1000" dirty="0" err="1"/>
              <a:t>Jumlah</a:t>
            </a:r>
            <a:r>
              <a:rPr lang="en-US" sz="1000" dirty="0"/>
              <a:t> </a:t>
            </a:r>
            <a:r>
              <a:rPr lang="en-US" sz="1000" dirty="0" err="1"/>
              <a:t>tahap</a:t>
            </a:r>
            <a:endParaRPr lang="en-US" sz="1000" dirty="0"/>
          </a:p>
          <a:p>
            <a:endParaRPr lang="en-US" sz="1000" dirty="0"/>
          </a:p>
          <a:p>
            <a:r>
              <a:rPr lang="en-US" sz="1000" dirty="0"/>
              <a:t>distance, path = </a:t>
            </a:r>
            <a:r>
              <a:rPr lang="en-US" sz="1000" dirty="0" err="1"/>
              <a:t>shortest_path_multistage_backward</a:t>
            </a:r>
            <a:r>
              <a:rPr lang="en-US" sz="1000" dirty="0"/>
              <a:t>(graph, stages, source, destination)</a:t>
            </a:r>
          </a:p>
          <a:p>
            <a:r>
              <a:rPr lang="en-US" sz="1000" dirty="0"/>
              <a:t>print("Jarak </a:t>
            </a:r>
            <a:r>
              <a:rPr lang="en-US" sz="1000" dirty="0" err="1"/>
              <a:t>Terpendek</a:t>
            </a:r>
            <a:r>
              <a:rPr lang="en-US" sz="1000" dirty="0"/>
              <a:t>:", distance)</a:t>
            </a:r>
          </a:p>
          <a:p>
            <a:r>
              <a:rPr lang="en-US" sz="1000" dirty="0"/>
              <a:t>print("Jalur </a:t>
            </a:r>
            <a:r>
              <a:rPr lang="en-US" sz="1000" dirty="0" err="1"/>
              <a:t>Terpendek</a:t>
            </a:r>
            <a:r>
              <a:rPr lang="en-US" sz="1000" dirty="0"/>
              <a:t>:", path)</a:t>
            </a:r>
          </a:p>
        </p:txBody>
      </p:sp>
      <p:sp>
        <p:nvSpPr>
          <p:cNvPr id="3" name="Title 2">
            <a:extLst>
              <a:ext uri="{FF2B5EF4-FFF2-40B4-BE49-F238E27FC236}">
                <a16:creationId xmlns:a16="http://schemas.microsoft.com/office/drawing/2014/main" id="{C2328D0B-2349-7F6E-83B7-AF670B44B891}"/>
              </a:ext>
            </a:extLst>
          </p:cNvPr>
          <p:cNvSpPr>
            <a:spLocks noGrp="1"/>
          </p:cNvSpPr>
          <p:nvPr>
            <p:ph type="title"/>
          </p:nvPr>
        </p:nvSpPr>
        <p:spPr>
          <a:xfrm>
            <a:off x="535258" y="116021"/>
            <a:ext cx="5174165" cy="585300"/>
          </a:xfrm>
        </p:spPr>
        <p:txBody>
          <a:bodyPr/>
          <a:lstStyle/>
          <a:p>
            <a:pPr algn="l"/>
            <a:r>
              <a:rPr lang="en-US" sz="1600" dirty="0" err="1"/>
              <a:t>Implementasi</a:t>
            </a:r>
            <a:r>
              <a:rPr lang="en-US" sz="1600" dirty="0"/>
              <a:t> </a:t>
            </a:r>
            <a:r>
              <a:rPr lang="en-US" sz="1600" dirty="0" err="1"/>
              <a:t>Backword</a:t>
            </a:r>
            <a:r>
              <a:rPr lang="en-US" sz="1600" dirty="0"/>
              <a:t> multistage graph </a:t>
            </a:r>
            <a:r>
              <a:rPr lang="en-US" sz="1600" dirty="0" err="1"/>
              <a:t>dengan</a:t>
            </a:r>
            <a:r>
              <a:rPr lang="en-US" sz="1600" dirty="0"/>
              <a:t> python</a:t>
            </a:r>
          </a:p>
        </p:txBody>
      </p:sp>
    </p:spTree>
    <p:extLst>
      <p:ext uri="{BB962C8B-B14F-4D97-AF65-F5344CB8AC3E}">
        <p14:creationId xmlns:p14="http://schemas.microsoft.com/office/powerpoint/2010/main" val="429006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EB1F5-46EB-6A69-FC25-09F57A1CF3E8}"/>
              </a:ext>
            </a:extLst>
          </p:cNvPr>
          <p:cNvPicPr>
            <a:picLocks noChangeAspect="1"/>
          </p:cNvPicPr>
          <p:nvPr/>
        </p:nvPicPr>
        <p:blipFill>
          <a:blip r:embed="rId2"/>
          <a:stretch>
            <a:fillRect/>
          </a:stretch>
        </p:blipFill>
        <p:spPr>
          <a:xfrm>
            <a:off x="988712" y="597816"/>
            <a:ext cx="7984273" cy="4413802"/>
          </a:xfrm>
          <a:prstGeom prst="rect">
            <a:avLst/>
          </a:prstGeom>
        </p:spPr>
      </p:pic>
      <p:sp>
        <p:nvSpPr>
          <p:cNvPr id="3" name="Title 2">
            <a:extLst>
              <a:ext uri="{FF2B5EF4-FFF2-40B4-BE49-F238E27FC236}">
                <a16:creationId xmlns:a16="http://schemas.microsoft.com/office/drawing/2014/main" id="{F0567739-4279-BD35-27F0-5A506B527DBA}"/>
              </a:ext>
            </a:extLst>
          </p:cNvPr>
          <p:cNvSpPr>
            <a:spLocks noGrp="1"/>
          </p:cNvSpPr>
          <p:nvPr>
            <p:ph type="title"/>
          </p:nvPr>
        </p:nvSpPr>
        <p:spPr>
          <a:xfrm>
            <a:off x="104079" y="12516"/>
            <a:ext cx="4163150" cy="585300"/>
          </a:xfrm>
        </p:spPr>
        <p:txBody>
          <a:bodyPr/>
          <a:lstStyle/>
          <a:p>
            <a:pPr algn="l"/>
            <a:r>
              <a:rPr lang="en-US" dirty="0"/>
              <a:t>Output </a:t>
            </a:r>
            <a:r>
              <a:rPr lang="en-US" dirty="0" err="1"/>
              <a:t>backword</a:t>
            </a:r>
            <a:r>
              <a:rPr lang="en-US" dirty="0"/>
              <a:t> </a:t>
            </a:r>
          </a:p>
        </p:txBody>
      </p:sp>
      <p:sp>
        <p:nvSpPr>
          <p:cNvPr id="8" name="Rectangle 7">
            <a:extLst>
              <a:ext uri="{FF2B5EF4-FFF2-40B4-BE49-F238E27FC236}">
                <a16:creationId xmlns:a16="http://schemas.microsoft.com/office/drawing/2014/main" id="{73869D7C-3B4D-674F-B711-584E86848CA1}"/>
              </a:ext>
            </a:extLst>
          </p:cNvPr>
          <p:cNvSpPr/>
          <p:nvPr/>
        </p:nvSpPr>
        <p:spPr>
          <a:xfrm>
            <a:off x="5389756" y="1531434"/>
            <a:ext cx="3397405" cy="275063"/>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696840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3"/>
          <a:srcRect l="1484" r="1494"/>
          <a:stretch>
            <a:fillRect/>
          </a:stretch>
        </p:blipFill>
        <p:spPr>
          <a:xfrm>
            <a:off x="4696641" y="1580762"/>
            <a:ext cx="2741302" cy="1589316"/>
          </a:xfrm>
          <a:prstGeom prst="rect">
            <a:avLst/>
          </a:prstGeom>
          <a:noFill/>
          <a:ln>
            <a:noFill/>
          </a:ln>
        </p:spPr>
      </p:pic>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t>terimkasih</a:t>
            </a:r>
            <a:endParaRPr lang="en-GB" dirty="0"/>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700" dirty="0"/>
              <a:t>Stack</a:t>
            </a:r>
            <a:endParaRPr lang="x-none" altLang="en-GB"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Enter a subtitle here if you need it</a:t>
            </a:r>
            <a:endParaRPr>
              <a:latin typeface="Barlow Semi Condensed"/>
              <a:ea typeface="Barlow Semi Condensed"/>
              <a:cs typeface="Barlow Semi Condensed"/>
              <a:sym typeface="Barlow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700" dirty="0"/>
              <a:t>Queue</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Algoritma antrian</a:t>
            </a:r>
            <a:endParaRPr dirty="0">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65522" y="2298044"/>
            <a:ext cx="478015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700" dirty="0"/>
              <a:t>Circular Queue</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Antrian Melingkar</a:t>
            </a:r>
            <a:endParaRPr dirty="0">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Circular Queue</a:t>
            </a:r>
            <a:endParaRPr dirty="0"/>
          </a:p>
        </p:txBody>
      </p:sp>
      <p:sp>
        <p:nvSpPr>
          <p:cNvPr id="1891" name="Google Shape;1891;p36"/>
          <p:cNvSpPr txBox="1">
            <a:spLocks noGrp="1"/>
          </p:cNvSpPr>
          <p:nvPr>
            <p:ph type="body" idx="1"/>
          </p:nvPr>
        </p:nvSpPr>
        <p:spPr>
          <a:xfrm>
            <a:off x="661450" y="1313995"/>
            <a:ext cx="7705500" cy="2581498"/>
          </a:xfrm>
          <a:prstGeom prst="rect">
            <a:avLst/>
          </a:prstGeom>
        </p:spPr>
        <p:txBody>
          <a:bodyPr spcFirstLastPara="1" wrap="square" lIns="91425" tIns="91425" rIns="91425" bIns="91425" anchor="ctr" anchorCtr="0">
            <a:noAutofit/>
          </a:bodyPr>
          <a:lstStyle/>
          <a:p>
            <a:pPr>
              <a:spcBef>
                <a:spcPts val="1600"/>
              </a:spcBef>
              <a:buClr>
                <a:srgbClr val="30394B"/>
              </a:buClr>
            </a:pPr>
            <a:r>
              <a:rPr lang="en-US" sz="1600" dirty="0"/>
              <a:t>Circular Queue (</a:t>
            </a:r>
            <a:r>
              <a:rPr lang="en-US" sz="1600" dirty="0" err="1"/>
              <a:t>Antrian</a:t>
            </a:r>
            <a:r>
              <a:rPr lang="en-US" sz="1600" dirty="0"/>
              <a:t> </a:t>
            </a:r>
            <a:r>
              <a:rPr lang="en-US" sz="1600" dirty="0" err="1"/>
              <a:t>Melingkar</a:t>
            </a:r>
            <a:r>
              <a:rPr lang="en-US" sz="1600" dirty="0"/>
              <a:t>) </a:t>
            </a:r>
            <a:r>
              <a:rPr lang="en-US" sz="1600" dirty="0" err="1"/>
              <a:t>adalah</a:t>
            </a:r>
            <a:r>
              <a:rPr lang="x-none" altLang="en-US" sz="1600" dirty="0"/>
              <a:t> antrian data melingkar dan termasuk dalam struktur data linear</a:t>
            </a:r>
            <a:r>
              <a:rPr lang="en-US" altLang="en-US" sz="1600" dirty="0"/>
              <a:t>.</a:t>
            </a:r>
            <a:endParaRPr lang="x-none" altLang="en-US" sz="1600" dirty="0" err="1"/>
          </a:p>
          <a:p>
            <a:pPr>
              <a:spcBef>
                <a:spcPts val="1600"/>
              </a:spcBef>
              <a:buClr>
                <a:srgbClr val="30394B"/>
              </a:buClr>
            </a:pPr>
            <a:r>
              <a:rPr lang="en-US" sz="1600" dirty="0"/>
              <a:t> </a:t>
            </a:r>
            <a:r>
              <a:rPr lang="x-none" altLang="en-US" sz="1600" dirty="0" err="1"/>
              <a:t>Struktur </a:t>
            </a:r>
            <a:r>
              <a:rPr lang="en-US" sz="1600" dirty="0"/>
              <a:t>data linier yang </a:t>
            </a:r>
            <a:r>
              <a:rPr lang="en-US" sz="1600" dirty="0" err="1"/>
              <a:t>pengoperasiannya</a:t>
            </a:r>
            <a:r>
              <a:rPr lang="en-US" sz="1600" dirty="0"/>
              <a:t> </a:t>
            </a:r>
            <a:r>
              <a:rPr lang="en-US" sz="1600" dirty="0" err="1"/>
              <a:t>dilakukan</a:t>
            </a:r>
            <a:r>
              <a:rPr lang="en-US" sz="1600" dirty="0"/>
              <a:t> </a:t>
            </a:r>
            <a:r>
              <a:rPr lang="en-US" sz="1600" dirty="0" err="1"/>
              <a:t>berdasarkan</a:t>
            </a:r>
            <a:r>
              <a:rPr lang="en-US" sz="1600" dirty="0"/>
              <a:t> </a:t>
            </a:r>
            <a:r>
              <a:rPr lang="en-US" sz="1600" dirty="0" err="1"/>
              <a:t>prinsip</a:t>
            </a:r>
            <a:r>
              <a:rPr lang="en-US" sz="1600" dirty="0"/>
              <a:t> </a:t>
            </a:r>
            <a:r>
              <a:rPr lang="en-US" sz="1600" b="1" dirty="0"/>
              <a:t>FIFO (First In First Out) </a:t>
            </a:r>
            <a:r>
              <a:rPr lang="en-US" sz="1600" dirty="0"/>
              <a:t>dan </a:t>
            </a:r>
            <a:r>
              <a:rPr lang="en-US" sz="1600" dirty="0" err="1"/>
              <a:t>posisi</a:t>
            </a:r>
            <a:r>
              <a:rPr lang="en-US" sz="1600" dirty="0"/>
              <a:t> </a:t>
            </a:r>
            <a:r>
              <a:rPr lang="en-US" sz="1600" dirty="0" err="1"/>
              <a:t>terakhir</a:t>
            </a:r>
            <a:r>
              <a:rPr lang="en-US" sz="1600" dirty="0"/>
              <a:t> </a:t>
            </a:r>
            <a:r>
              <a:rPr lang="en-US" sz="1600" dirty="0" err="1"/>
              <a:t>dihubungkan</a:t>
            </a:r>
            <a:r>
              <a:rPr lang="en-US" sz="1600" dirty="0"/>
              <a:t> </a:t>
            </a:r>
            <a:r>
              <a:rPr lang="en-US" sz="1600" dirty="0" err="1"/>
              <a:t>kembali</a:t>
            </a:r>
            <a:r>
              <a:rPr lang="en-US" sz="1600" dirty="0"/>
              <a:t> </a:t>
            </a:r>
            <a:r>
              <a:rPr lang="en-US" sz="1600" dirty="0" err="1"/>
              <a:t>ke</a:t>
            </a:r>
            <a:r>
              <a:rPr lang="en-US" sz="1600" dirty="0"/>
              <a:t> </a:t>
            </a:r>
            <a:r>
              <a:rPr lang="en-US" sz="1600" dirty="0" err="1"/>
              <a:t>posisi</a:t>
            </a:r>
            <a:r>
              <a:rPr lang="en-US" sz="1600" dirty="0"/>
              <a:t> </a:t>
            </a:r>
            <a:r>
              <a:rPr lang="en-US" sz="1600" dirty="0" err="1"/>
              <a:t>pertama</a:t>
            </a:r>
            <a:r>
              <a:rPr lang="en-US" sz="1600" dirty="0"/>
              <a:t> </a:t>
            </a:r>
            <a:r>
              <a:rPr lang="en-US" sz="1600" dirty="0" err="1"/>
              <a:t>membentuk</a:t>
            </a:r>
            <a:r>
              <a:rPr lang="en-US" sz="1600" dirty="0"/>
              <a:t> </a:t>
            </a:r>
            <a:r>
              <a:rPr lang="en-US" sz="1600" dirty="0" err="1"/>
              <a:t>lingkaran</a:t>
            </a:r>
            <a:r>
              <a:rPr lang="en-US" sz="1600" dirty="0"/>
              <a:t>, </a:t>
            </a:r>
            <a:r>
              <a:rPr lang="en-US" sz="1600" dirty="0" err="1"/>
              <a:t>disebutjuga</a:t>
            </a:r>
            <a:r>
              <a:rPr lang="en-US" sz="1600" dirty="0"/>
              <a:t>  '</a:t>
            </a:r>
            <a:r>
              <a:rPr lang="en-US" sz="1600" dirty="0" err="1"/>
              <a:t>Penyangga</a:t>
            </a:r>
            <a:r>
              <a:rPr lang="en-US" sz="1600" dirty="0"/>
              <a:t> </a:t>
            </a:r>
            <a:r>
              <a:rPr lang="en-US" sz="1600" dirty="0" err="1"/>
              <a:t>Cincin</a:t>
            </a:r>
            <a:r>
              <a:rPr lang="en-US" sz="1600" dirty="0"/>
              <a:t>’ </a:t>
            </a:r>
          </a:p>
          <a:p>
            <a:pPr marL="152400" indent="0">
              <a:spcBef>
                <a:spcPts val="1600"/>
              </a:spcBef>
              <a:buClr>
                <a:srgbClr val="30394B"/>
              </a:buClr>
              <a:buNone/>
            </a:pPr>
            <a:endParaRPr lang="en-US" sz="1600" dirty="0"/>
          </a:p>
          <a:p>
            <a:pPr marL="152400" indent="0">
              <a:spcBef>
                <a:spcPts val="1600"/>
              </a:spcBef>
              <a:buClr>
                <a:srgbClr val="30394B"/>
              </a:buClr>
              <a:buNone/>
            </a:pPr>
            <a:endParaRPr lang="en-US" sz="1600" b="1" dirty="0"/>
          </a:p>
          <a:p>
            <a:pPr marL="0" lvl="0" indent="0" algn="l" rtl="0">
              <a:spcBef>
                <a:spcPts val="0"/>
              </a:spcBef>
              <a:spcAft>
                <a:spcPts val="0"/>
              </a:spcAft>
              <a:buNone/>
            </a:pPr>
            <a:endParaRPr sz="1600" dirty="0">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445337" y="631283"/>
            <a:ext cx="7512809" cy="3992756"/>
          </a:xfrm>
        </p:spPr>
        <p:txBody>
          <a:bodyPr/>
          <a:lstStyle/>
          <a:p>
            <a:pPr marL="285750" indent="-285750">
              <a:buFont typeface="Arial" panose="020B0604020202020204" pitchFamily="34" charset="0"/>
              <a:buChar char="•"/>
            </a:pPr>
            <a:r>
              <a:rPr lang="x-none" altLang="en-US" sz="1400" b="1" dirty="0"/>
              <a:t>Enqueue</a:t>
            </a:r>
            <a:r>
              <a:rPr lang="x-none" altLang="en-US" sz="1400" dirty="0"/>
              <a:t>: </a:t>
            </a:r>
          </a:p>
          <a:p>
            <a:r>
              <a:rPr lang="x-none" altLang="en-US" sz="1400" dirty="0"/>
              <a:t>Menambahkan elemen baru ke antrian. Elemen baru ditambahkan ke akhir antrian.</a:t>
            </a:r>
          </a:p>
          <a:p>
            <a:pPr marL="285750" indent="-285750">
              <a:lnSpc>
                <a:spcPct val="150000"/>
              </a:lnSpc>
              <a:buFont typeface="Arial" panose="020B0604020202020204" pitchFamily="34" charset="0"/>
              <a:buChar char="•"/>
            </a:pPr>
            <a:r>
              <a:rPr lang="x-none" altLang="en-US" sz="1400" b="1" dirty="0"/>
              <a:t>Dequeue</a:t>
            </a:r>
            <a:r>
              <a:rPr lang="x-none" altLang="en-US" sz="1400" dirty="0"/>
              <a:t>: </a:t>
            </a:r>
          </a:p>
          <a:p>
            <a:pPr marL="0" indent="0">
              <a:lnSpc>
                <a:spcPct val="150000"/>
              </a:lnSpc>
            </a:pPr>
            <a:r>
              <a:rPr lang="x-none" altLang="en-US" sz="1400" dirty="0"/>
              <a:t>Menghapus elemen pertama dari antrian. Elemen pertama dihapus dari antrian.</a:t>
            </a:r>
          </a:p>
          <a:p>
            <a:pPr marL="285750" indent="-285750">
              <a:lnSpc>
                <a:spcPct val="150000"/>
              </a:lnSpc>
              <a:buFont typeface="Arial" panose="020B0604020202020204" pitchFamily="34" charset="0"/>
              <a:buChar char="•"/>
            </a:pPr>
            <a:r>
              <a:rPr lang="x-none" altLang="en-US" sz="1400" b="1" dirty="0"/>
              <a:t>Front</a:t>
            </a:r>
            <a:r>
              <a:rPr lang="x-none" altLang="en-US" sz="1400" dirty="0"/>
              <a:t>: </a:t>
            </a:r>
          </a:p>
          <a:p>
            <a:pPr marL="0" indent="0">
              <a:lnSpc>
                <a:spcPct val="150000"/>
              </a:lnSpc>
            </a:pPr>
            <a:r>
              <a:rPr lang="x-none" altLang="en-US" sz="1400" dirty="0"/>
              <a:t>Mengembalikan elemen pertama dalam antrian tanpa menghapusnya.</a:t>
            </a:r>
          </a:p>
          <a:p>
            <a:pPr marL="285750" indent="-285750">
              <a:lnSpc>
                <a:spcPct val="150000"/>
              </a:lnSpc>
              <a:buFont typeface="Arial" panose="020B0604020202020204" pitchFamily="34" charset="0"/>
              <a:buChar char="•"/>
            </a:pPr>
            <a:r>
              <a:rPr lang="x-none" altLang="en-US" sz="1400" b="1" dirty="0"/>
              <a:t>IsEmpty:</a:t>
            </a:r>
            <a:r>
              <a:rPr lang="x-none" altLang="en-US" sz="1400" dirty="0"/>
              <a:t> </a:t>
            </a:r>
          </a:p>
          <a:p>
            <a:pPr marL="0" indent="0">
              <a:lnSpc>
                <a:spcPct val="150000"/>
              </a:lnSpc>
            </a:pPr>
            <a:r>
              <a:rPr lang="x-none" altLang="en-US" sz="1400" dirty="0"/>
              <a:t>Memeriksa apakah antrian kosong atau tidak.</a:t>
            </a:r>
            <a:endParaRPr lang="en-US" altLang="en-US" sz="1400" dirty="0"/>
          </a:p>
          <a:p>
            <a:pPr marL="285750" indent="-285750">
              <a:lnSpc>
                <a:spcPct val="150000"/>
              </a:lnSpc>
              <a:buFont typeface="Arial" panose="020B0604020202020204" pitchFamily="34" charset="0"/>
              <a:buChar char="•"/>
            </a:pPr>
            <a:r>
              <a:rPr lang="en-US" altLang="en-US" sz="1400" b="1" dirty="0"/>
              <a:t>Rear</a:t>
            </a:r>
          </a:p>
          <a:p>
            <a:pPr marL="0" indent="0">
              <a:lnSpc>
                <a:spcPct val="150000"/>
              </a:lnSpc>
            </a:pPr>
            <a:r>
              <a:rPr lang="en-US" altLang="en-US" sz="1400" dirty="0"/>
              <a:t>Rear: </a:t>
            </a:r>
            <a:r>
              <a:rPr lang="en-US" altLang="en-US" sz="1400" dirty="0" err="1"/>
              <a:t>Posisi</a:t>
            </a:r>
            <a:r>
              <a:rPr lang="en-US" altLang="en-US" sz="1400" dirty="0"/>
              <a:t> di mana </a:t>
            </a:r>
            <a:r>
              <a:rPr lang="en-US" altLang="en-US" sz="1400" dirty="0" err="1"/>
              <a:t>elemen</a:t>
            </a:r>
            <a:r>
              <a:rPr lang="en-US" altLang="en-US" sz="1400" dirty="0"/>
              <a:t> </a:t>
            </a:r>
            <a:r>
              <a:rPr lang="en-US" altLang="en-US" sz="1400" dirty="0" err="1"/>
              <a:t>baru</a:t>
            </a:r>
            <a:r>
              <a:rPr lang="en-US" altLang="en-US" sz="1400" dirty="0"/>
              <a:t> </a:t>
            </a:r>
            <a:r>
              <a:rPr lang="en-US" altLang="en-US" sz="1400" dirty="0" err="1"/>
              <a:t>ditambahkan</a:t>
            </a:r>
            <a:r>
              <a:rPr lang="en-US" altLang="en-US" sz="1400" dirty="0"/>
              <a:t> </a:t>
            </a:r>
            <a:r>
              <a:rPr lang="en-US" altLang="en-US" sz="1400" dirty="0" err="1"/>
              <a:t>ke</a:t>
            </a:r>
            <a:r>
              <a:rPr lang="en-US" altLang="en-US" sz="1400" dirty="0"/>
              <a:t> </a:t>
            </a:r>
            <a:r>
              <a:rPr lang="en-US" altLang="en-US" sz="1400" dirty="0" err="1"/>
              <a:t>dalam</a:t>
            </a:r>
            <a:r>
              <a:rPr lang="en-US" altLang="en-US" sz="1400" dirty="0"/>
              <a:t> </a:t>
            </a:r>
            <a:r>
              <a:rPr lang="en-US" altLang="en-US" sz="1400" dirty="0" err="1"/>
              <a:t>antrian</a:t>
            </a:r>
            <a:r>
              <a:rPr lang="en-US" altLang="en-US" sz="1400" dirty="0"/>
              <a:t>. Ketika </a:t>
            </a:r>
            <a:r>
              <a:rPr lang="en-US" altLang="en-US" sz="1400" dirty="0" err="1"/>
              <a:t>elemen</a:t>
            </a:r>
            <a:r>
              <a:rPr lang="en-US" altLang="en-US" sz="1400" dirty="0"/>
              <a:t> </a:t>
            </a:r>
            <a:r>
              <a:rPr lang="en-US" altLang="en-US" sz="1400" dirty="0" err="1"/>
              <a:t>dimasukkan</a:t>
            </a:r>
            <a:r>
              <a:rPr lang="en-US" altLang="en-US" sz="1400" dirty="0"/>
              <a:t> (enqueue) </a:t>
            </a:r>
            <a:r>
              <a:rPr lang="en-US" altLang="en-US" sz="1400" dirty="0" err="1"/>
              <a:t>ke</a:t>
            </a:r>
            <a:r>
              <a:rPr lang="en-US" altLang="en-US" sz="1400" dirty="0"/>
              <a:t> </a:t>
            </a:r>
            <a:r>
              <a:rPr lang="en-US" altLang="en-US" sz="1400" dirty="0" err="1"/>
              <a:t>dalam</a:t>
            </a:r>
            <a:r>
              <a:rPr lang="en-US" altLang="en-US" sz="1400" dirty="0"/>
              <a:t> </a:t>
            </a:r>
            <a:r>
              <a:rPr lang="en-US" altLang="en-US" sz="1400" dirty="0" err="1"/>
              <a:t>antrian</a:t>
            </a:r>
            <a:r>
              <a:rPr lang="en-US" altLang="en-US" sz="1400" dirty="0"/>
              <a:t>, </a:t>
            </a:r>
            <a:r>
              <a:rPr lang="en-US" altLang="en-US" sz="1400" dirty="0" err="1"/>
              <a:t>elemen</a:t>
            </a:r>
            <a:r>
              <a:rPr lang="en-US" altLang="en-US" sz="1400" dirty="0"/>
              <a:t> </a:t>
            </a:r>
            <a:r>
              <a:rPr lang="en-US" altLang="en-US" sz="1400" dirty="0" err="1"/>
              <a:t>tersebut</a:t>
            </a:r>
            <a:r>
              <a:rPr lang="en-US" altLang="en-US" sz="1400" dirty="0"/>
              <a:t> </a:t>
            </a:r>
            <a:r>
              <a:rPr lang="en-US" altLang="en-US" sz="1400" dirty="0" err="1"/>
              <a:t>ditempatkan</a:t>
            </a:r>
            <a:r>
              <a:rPr lang="en-US" altLang="en-US" sz="1400" dirty="0"/>
              <a:t> di </a:t>
            </a:r>
            <a:r>
              <a:rPr lang="en-US" altLang="en-US" sz="1400" dirty="0" err="1"/>
              <a:t>posisi</a:t>
            </a:r>
            <a:r>
              <a:rPr lang="en-US" altLang="en-US" sz="1400" dirty="0"/>
              <a:t> "rear“</a:t>
            </a:r>
          </a:p>
          <a:p>
            <a:pPr marL="285750" indent="-285750">
              <a:lnSpc>
                <a:spcPct val="150000"/>
              </a:lnSpc>
              <a:buFont typeface="Arial" panose="020B0604020202020204" pitchFamily="34" charset="0"/>
              <a:buChar char="•"/>
            </a:pPr>
            <a:r>
              <a:rPr lang="en-US" altLang="en-US" sz="1400" b="1" dirty="0"/>
              <a:t>Front: </a:t>
            </a:r>
          </a:p>
          <a:p>
            <a:pPr marL="285750" indent="-285750">
              <a:lnSpc>
                <a:spcPct val="150000"/>
              </a:lnSpc>
              <a:buFont typeface="Arial" panose="020B0604020202020204" pitchFamily="34" charset="0"/>
              <a:buChar char="•"/>
            </a:pPr>
            <a:r>
              <a:rPr lang="en-US" altLang="en-US" sz="1400" dirty="0" err="1"/>
              <a:t>Posisi</a:t>
            </a:r>
            <a:r>
              <a:rPr lang="en-US" altLang="en-US" sz="1400" dirty="0"/>
              <a:t> di mana </a:t>
            </a:r>
            <a:r>
              <a:rPr lang="en-US" altLang="en-US" sz="1400" dirty="0" err="1"/>
              <a:t>elemen</a:t>
            </a:r>
            <a:r>
              <a:rPr lang="en-US" altLang="en-US" sz="1400" dirty="0"/>
              <a:t> </a:t>
            </a:r>
            <a:r>
              <a:rPr lang="en-US" altLang="en-US" sz="1400" dirty="0" err="1"/>
              <a:t>pertama</a:t>
            </a:r>
            <a:r>
              <a:rPr lang="en-US" altLang="en-US" sz="1400" dirty="0"/>
              <a:t> (</a:t>
            </a:r>
            <a:r>
              <a:rPr lang="en-US" altLang="en-US" sz="1400" dirty="0" err="1"/>
              <a:t>atau</a:t>
            </a:r>
            <a:r>
              <a:rPr lang="en-US" altLang="en-US" sz="1400" dirty="0"/>
              <a:t> </a:t>
            </a:r>
            <a:r>
              <a:rPr lang="en-US" altLang="en-US" sz="1400" dirty="0" err="1"/>
              <a:t>elemen</a:t>
            </a:r>
            <a:r>
              <a:rPr lang="en-US" altLang="en-US" sz="1400" dirty="0"/>
              <a:t> paling </a:t>
            </a:r>
            <a:r>
              <a:rPr lang="en-US" altLang="en-US" sz="1400" dirty="0" err="1"/>
              <a:t>awal</a:t>
            </a:r>
            <a:r>
              <a:rPr lang="en-US" altLang="en-US" sz="1400" dirty="0"/>
              <a:t> yang </a:t>
            </a:r>
            <a:r>
              <a:rPr lang="en-US" altLang="en-US" sz="1400" dirty="0" err="1"/>
              <a:t>telah</a:t>
            </a:r>
            <a:r>
              <a:rPr lang="en-US" altLang="en-US" sz="1400" dirty="0"/>
              <a:t> </a:t>
            </a:r>
            <a:r>
              <a:rPr lang="en-US" altLang="en-US" sz="1400" dirty="0" err="1"/>
              <a:t>berada</a:t>
            </a:r>
            <a:r>
              <a:rPr lang="en-US" altLang="en-US" sz="1400" dirty="0"/>
              <a:t> di </a:t>
            </a:r>
            <a:r>
              <a:rPr lang="en-US" altLang="en-US" sz="1400" dirty="0" err="1"/>
              <a:t>antrian</a:t>
            </a:r>
            <a:r>
              <a:rPr lang="en-US" altLang="en-US" sz="1400" dirty="0"/>
              <a:t>) </a:t>
            </a:r>
            <a:r>
              <a:rPr lang="en-US" altLang="en-US" sz="1400" dirty="0" err="1"/>
              <a:t>berada</a:t>
            </a:r>
            <a:r>
              <a:rPr lang="en-US" altLang="en-US" sz="1400" dirty="0"/>
              <a:t>.</a:t>
            </a:r>
          </a:p>
          <a:p>
            <a:pPr marL="0" indent="0">
              <a:lnSpc>
                <a:spcPct val="150000"/>
              </a:lnSpc>
            </a:pPr>
            <a:endParaRPr lang="x-none" altLang="en-US" sz="1400" dirty="0"/>
          </a:p>
        </p:txBody>
      </p:sp>
      <p:sp>
        <p:nvSpPr>
          <p:cNvPr id="3" name="Title 2"/>
          <p:cNvSpPr>
            <a:spLocks noGrp="1"/>
          </p:cNvSpPr>
          <p:nvPr>
            <p:ph type="title"/>
          </p:nvPr>
        </p:nvSpPr>
        <p:spPr>
          <a:xfrm>
            <a:off x="1720061" y="61177"/>
            <a:ext cx="6496685" cy="372110"/>
          </a:xfrm>
        </p:spPr>
        <p:txBody>
          <a:bodyPr/>
          <a:lstStyle/>
          <a:p>
            <a:pPr algn="l"/>
            <a:r>
              <a:rPr lang="x-none" altLang="en-US" b="1" dirty="0">
                <a:solidFill>
                  <a:schemeClr val="tx1"/>
                </a:solidFill>
                <a:sym typeface="+mn-ea"/>
              </a:rPr>
              <a:t>Operasi dasar pada antrian melingkar  adalah sebagai berikut: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9" name="Google Shape;2329;p44"/>
          <p:cNvSpPr txBox="1">
            <a:spLocks noGrp="1"/>
          </p:cNvSpPr>
          <p:nvPr>
            <p:ph type="title"/>
          </p:nvPr>
        </p:nvSpPr>
        <p:spPr>
          <a:xfrm>
            <a:off x="5830570" y="363855"/>
            <a:ext cx="2697480" cy="4025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latin typeface="Barlow Semi Condensed Medium"/>
                <a:ea typeface="Barlow Semi Condensed Medium"/>
                <a:cs typeface="Barlow Semi Condensed Medium"/>
                <a:sym typeface="Barlow Semi Condensed Medium"/>
              </a:rPr>
              <a:t>Ilustrasi Circular Queue</a:t>
            </a:r>
            <a:endParaRPr dirty="0">
              <a:latin typeface="Barlow Semi Condensed Medium"/>
              <a:ea typeface="Barlow Semi Condensed Medium"/>
              <a:cs typeface="Barlow Semi Condensed Medium"/>
              <a:sym typeface="Barlow Semi Condensed Medium"/>
            </a:endParaRPr>
          </a:p>
        </p:txBody>
      </p:sp>
      <p:pic>
        <p:nvPicPr>
          <p:cNvPr id="4" name="Picture 2"/>
          <p:cNvPicPr>
            <a:picLocks noChangeAspect="1" noChangeArrowheads="1"/>
          </p:cNvPicPr>
          <p:nvPr/>
        </p:nvPicPr>
        <p:blipFill>
          <a:blip r:embed="rId3"/>
          <a:srcRect/>
          <a:stretch>
            <a:fillRect/>
          </a:stretch>
        </p:blipFill>
        <p:spPr bwMode="auto">
          <a:xfrm>
            <a:off x="926067" y="1635998"/>
            <a:ext cx="2649758" cy="1524963"/>
          </a:xfrm>
          <a:prstGeom prst="rect">
            <a:avLst/>
          </a:prstGeom>
          <a:noFill/>
          <a:ln w="9525">
            <a:no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4753163" y="1476459"/>
            <a:ext cx="3670168" cy="304125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3767</Words>
  <Application>Microsoft Office PowerPoint</Application>
  <PresentationFormat>On-screen Show (16:9)</PresentationFormat>
  <Paragraphs>431</Paragraphs>
  <Slides>33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Barlow Semi Condensed</vt:lpstr>
      <vt:lpstr>Roboto Condensed Light</vt:lpstr>
      <vt:lpstr>Fjalla One</vt:lpstr>
      <vt:lpstr>Arial</vt:lpstr>
      <vt:lpstr>Barlow Semi Condensed Medium</vt:lpstr>
      <vt:lpstr>Wingdings</vt:lpstr>
      <vt:lpstr>Technology Consulting by Slidesgo</vt:lpstr>
      <vt:lpstr>DYNAMIC  PROGRAMMING</vt:lpstr>
      <vt:lpstr>PEMBAHASAN</vt:lpstr>
      <vt:lpstr>Dynamic Programming</vt:lpstr>
      <vt:lpstr>Stack</vt:lpstr>
      <vt:lpstr>Queue</vt:lpstr>
      <vt:lpstr>Circular Queue</vt:lpstr>
      <vt:lpstr>Circular Queue</vt:lpstr>
      <vt:lpstr>Operasi dasar pada antrian melingkar  adalah sebagai berikut:</vt:lpstr>
      <vt:lpstr>Ilustrasi Circular Queue</vt:lpstr>
      <vt:lpstr>Simulasi Circular Queue</vt:lpstr>
      <vt:lpstr>Linked List tunggal</vt:lpstr>
      <vt:lpstr>PowerPoint Presentation</vt:lpstr>
      <vt:lpstr>Linked List Ganda (doubly Linked List)</vt:lpstr>
      <vt:lpstr>PowerPoint Presentation</vt:lpstr>
      <vt:lpstr>Circular Queue Array</vt:lpstr>
      <vt:lpstr>PowerPoint Presentation</vt:lpstr>
      <vt:lpstr>PowerPoint Presentation</vt:lpstr>
      <vt:lpstr>Implementasi Circular dengan Python</vt:lpstr>
      <vt:lpstr>Output</vt:lpstr>
      <vt:lpstr>Multistage Graph</vt:lpstr>
      <vt:lpstr>Multistage Graph</vt:lpstr>
      <vt:lpstr>Sifat khusu dari multistage</vt:lpstr>
      <vt:lpstr>Metode Forward</vt:lpstr>
      <vt:lpstr>Menggunakan Metode Forkward</vt:lpstr>
      <vt:lpstr>Menggunakan Metode Forward</vt:lpstr>
      <vt:lpstr>Metode Backward</vt:lpstr>
      <vt:lpstr>Menggunakan Metode Backward</vt:lpstr>
      <vt:lpstr>Menggunakan Metode Backward</vt:lpstr>
      <vt:lpstr>Implementasi forward multistage graph dengan python</vt:lpstr>
      <vt:lpstr>output</vt:lpstr>
      <vt:lpstr>Implementasi Backword multistage graph dengan python</vt:lpstr>
      <vt:lpstr>Output backword </vt:lpstr>
      <vt:lpstr>terimkasih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ASEPRIDWAN</dc:creator>
  <cp:lastModifiedBy>rido mr</cp:lastModifiedBy>
  <cp:revision>33</cp:revision>
  <dcterms:created xsi:type="dcterms:W3CDTF">2024-05-23T09:09:09Z</dcterms:created>
  <dcterms:modified xsi:type="dcterms:W3CDTF">2024-05-23T14:38:53Z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8F3EA2664FE259FD9F864E663E5D5ADD_42</vt:lpwstr>
  </property>
  <property fmtid="{D5CDD505-2E9C-101B-9397-08002B2CF9AE}" pid="3" name="KSOProductBuildVer">
    <vt:lpwstr>1033-12.8.2.14802</vt:lpwstr>
  </property>
</Properties>
</file>